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handoutMasterIdLst>
    <p:handoutMasterId r:id="rId22"/>
  </p:handoutMasterIdLst>
  <p:sldIdLst>
    <p:sldId id="256" r:id="rId2"/>
    <p:sldId id="257" r:id="rId3"/>
    <p:sldId id="298" r:id="rId4"/>
    <p:sldId id="315" r:id="rId5"/>
    <p:sldId id="275" r:id="rId6"/>
    <p:sldId id="280" r:id="rId7"/>
    <p:sldId id="281" r:id="rId8"/>
    <p:sldId id="278" r:id="rId9"/>
    <p:sldId id="283" r:id="rId10"/>
    <p:sldId id="284" r:id="rId11"/>
    <p:sldId id="285" r:id="rId12"/>
    <p:sldId id="338" r:id="rId13"/>
    <p:sldId id="294" r:id="rId14"/>
    <p:sldId id="295" r:id="rId15"/>
    <p:sldId id="299" r:id="rId16"/>
    <p:sldId id="297" r:id="rId17"/>
    <p:sldId id="265" r:id="rId18"/>
    <p:sldId id="267" r:id="rId19"/>
    <p:sldId id="287"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FF"/>
    <a:srgbClr val="33CCCC"/>
    <a:srgbClr val="66CCFF"/>
    <a:srgbClr val="99CCFF"/>
    <a:srgbClr val="0099CC"/>
    <a:srgbClr val="00FFCC"/>
    <a:srgbClr val="66FF99"/>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940" autoAdjust="0"/>
    <p:restoredTop sz="94660" autoAdjust="0"/>
  </p:normalViewPr>
  <p:slideViewPr>
    <p:cSldViewPr snapToGrid="0">
      <p:cViewPr varScale="1">
        <p:scale>
          <a:sx n="74" d="100"/>
          <a:sy n="74" d="100"/>
        </p:scale>
        <p:origin x="176" y="38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1" d="100"/>
          <a:sy n="81" d="100"/>
        </p:scale>
        <p:origin x="2952"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F18CA81-1CC4-E44A-BB3B-C5EACE98D85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E74A9F2-A4B2-3E43-A5B8-7476AC35085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079C64-2F49-3346-8D75-5DFF50F1AD5F}" type="datetimeFigureOut">
              <a:rPr lang="en-US" smtClean="0"/>
              <a:t>10/16/25</a:t>
            </a:fld>
            <a:endParaRPr lang="en-US"/>
          </a:p>
        </p:txBody>
      </p:sp>
      <p:sp>
        <p:nvSpPr>
          <p:cNvPr id="4" name="Footer Placeholder 3">
            <a:extLst>
              <a:ext uri="{FF2B5EF4-FFF2-40B4-BE49-F238E27FC236}">
                <a16:creationId xmlns:a16="http://schemas.microsoft.com/office/drawing/2014/main" id="{84495677-B386-BF41-960C-20634335886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D68C4E7-5FB1-0848-931A-998991904D0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E816AD4-5A61-C141-B710-16C9D93DA81A}" type="slidenum">
              <a:rPr lang="en-US" smtClean="0"/>
              <a:t>‹#›</a:t>
            </a:fld>
            <a:endParaRPr lang="en-US"/>
          </a:p>
        </p:txBody>
      </p:sp>
    </p:spTree>
    <p:extLst>
      <p:ext uri="{BB962C8B-B14F-4D97-AF65-F5344CB8AC3E}">
        <p14:creationId xmlns:p14="http://schemas.microsoft.com/office/powerpoint/2010/main" val="39711150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16/10/2025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8620FF-783D-4E2F-8298-D62E390CC640}" type="slidenum">
              <a:rPr lang="en-US"/>
              <a:t>5</a:t>
            </a:fld>
            <a:endParaRPr lang="en-US"/>
          </a:p>
        </p:txBody>
      </p:sp>
    </p:spTree>
    <p:extLst>
      <p:ext uri="{BB962C8B-B14F-4D97-AF65-F5344CB8AC3E}">
        <p14:creationId xmlns:p14="http://schemas.microsoft.com/office/powerpoint/2010/main" val="21834913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6395593"/>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Footer Placeholder 7">
            <a:extLst>
              <a:ext uri="{FF2B5EF4-FFF2-40B4-BE49-F238E27FC236}">
                <a16:creationId xmlns:a16="http://schemas.microsoft.com/office/drawing/2014/main" id="{2E5045BC-0C98-A147-B18D-05A14E2C0468}"/>
              </a:ext>
            </a:extLst>
          </p:cNvPr>
          <p:cNvSpPr>
            <a:spLocks noGrp="1"/>
          </p:cNvSpPr>
          <p:nvPr>
            <p:ph type="ftr" sz="quarter" idx="11"/>
          </p:nvPr>
        </p:nvSpPr>
        <p:spPr>
          <a:xfrm>
            <a:off x="10105035" y="6441631"/>
            <a:ext cx="2083805" cy="365125"/>
          </a:xfrm>
          <a:prstGeom prst="rect">
            <a:avLst/>
          </a:prstGeom>
        </p:spPr>
        <p:txBody>
          <a:bodyPr/>
          <a:lstStyle>
            <a:lvl1pPr>
              <a:defRPr sz="1200">
                <a:solidFill>
                  <a:schemeClr val="tx1"/>
                </a:solidFill>
              </a:defRPr>
            </a:lvl1pPr>
          </a:lstStyle>
          <a:p>
            <a:r>
              <a:rPr lang="en-AU" dirty="0"/>
              <a:t>©BeeHealthy 2021</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C0B86579-9261-4851-8431-AE8CB120AF89}" type="datetimeFigureOut">
              <a:rPr lang="en-AU" smtClean="0"/>
              <a:t>16/10/2025</a:t>
            </a:fld>
            <a:endParaRPr lang="en-AU"/>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en-AU"/>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C0B86579-9261-4851-8431-AE8CB120AF89}" type="datetimeFigureOut">
              <a:rPr lang="en-AU" smtClean="0"/>
              <a:t>16/10/2025</a:t>
            </a:fld>
            <a:endParaRPr lang="en-AU"/>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en-AU"/>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C0B86579-9261-4851-8431-AE8CB120AF89}" type="datetimeFigureOut">
              <a:rPr lang="en-AU" smtClean="0"/>
              <a:t>16/10/2025</a:t>
            </a:fld>
            <a:endParaRPr lang="en-AU"/>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en-AU"/>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sp>
        <p:nvSpPr>
          <p:cNvPr id="7" name="Rectangle 6">
            <a:extLst>
              <a:ext uri="{FF2B5EF4-FFF2-40B4-BE49-F238E27FC236}">
                <a16:creationId xmlns:a16="http://schemas.microsoft.com/office/drawing/2014/main" id="{243CF5A7-2EB7-2044-B604-46487C4EC4E5}"/>
              </a:ext>
            </a:extLst>
          </p:cNvPr>
          <p:cNvSpPr/>
          <p:nvPr userDrawn="1"/>
        </p:nvSpPr>
        <p:spPr>
          <a:xfrm>
            <a:off x="0" y="6395593"/>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C0B86579-9261-4851-8431-AE8CB120AF89}" type="datetimeFigureOut">
              <a:rPr lang="en-AU" smtClean="0"/>
              <a:t>16/10/2025</a:t>
            </a:fld>
            <a:endParaRPr lang="en-AU"/>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en-AU"/>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1097280" y="6459785"/>
            <a:ext cx="2472271" cy="365125"/>
          </a:xfrm>
          <a:prstGeom prst="rect">
            <a:avLst/>
          </a:prstGeom>
        </p:spPr>
        <p:txBody>
          <a:bodyPr/>
          <a:lstStyle/>
          <a:p>
            <a:fld id="{C0B86579-9261-4851-8431-AE8CB120AF89}" type="datetimeFigureOut">
              <a:rPr lang="en-AU" smtClean="0"/>
              <a:t>16/10/2025</a:t>
            </a:fld>
            <a:endParaRPr lang="en-AU"/>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endParaRPr lang="en-AU"/>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1097280" y="6459785"/>
            <a:ext cx="2472271" cy="365125"/>
          </a:xfrm>
          <a:prstGeom prst="rect">
            <a:avLst/>
          </a:prstGeom>
        </p:spPr>
        <p:txBody>
          <a:bodyPr/>
          <a:lstStyle/>
          <a:p>
            <a:fld id="{C0B86579-9261-4851-8431-AE8CB120AF89}" type="datetimeFigureOut">
              <a:rPr lang="en-AU" smtClean="0"/>
              <a:t>16/10/2025</a:t>
            </a:fld>
            <a:endParaRPr lang="en-AU"/>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p>
            <a:endParaRPr lang="en-AU"/>
          </a:p>
        </p:txBody>
      </p:sp>
      <p:sp>
        <p:nvSpPr>
          <p:cNvPr id="9" name="Slide Number Placeholder 8"/>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1097280" y="6459785"/>
            <a:ext cx="2472271" cy="365125"/>
          </a:xfrm>
          <a:prstGeom prst="rect">
            <a:avLst/>
          </a:prstGeom>
        </p:spPr>
        <p:txBody>
          <a:bodyPr/>
          <a:lstStyle/>
          <a:p>
            <a:fld id="{C0B86579-9261-4851-8431-AE8CB120AF89}" type="datetimeFigureOut">
              <a:rPr lang="en-AU" smtClean="0"/>
              <a:t>16/10/2025</a:t>
            </a:fld>
            <a:endParaRPr lang="en-AU"/>
          </a:p>
        </p:txBody>
      </p:sp>
      <p:sp>
        <p:nvSpPr>
          <p:cNvPr id="4" name="Footer Placeholder 3"/>
          <p:cNvSpPr>
            <a:spLocks noGrp="1"/>
          </p:cNvSpPr>
          <p:nvPr>
            <p:ph type="ftr" sz="quarter" idx="11"/>
          </p:nvPr>
        </p:nvSpPr>
        <p:spPr>
          <a:xfrm>
            <a:off x="3686185" y="6459785"/>
            <a:ext cx="4822804" cy="365125"/>
          </a:xfrm>
          <a:prstGeom prst="rect">
            <a:avLst/>
          </a:prstGeom>
        </p:spPr>
        <p:txBody>
          <a:bodyPr/>
          <a:lstStyle/>
          <a:p>
            <a:endParaRPr lang="en-AU"/>
          </a:p>
        </p:txBody>
      </p:sp>
      <p:sp>
        <p:nvSpPr>
          <p:cNvPr id="5" name="Slide Number Placeholder 4"/>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extBox 1">
            <a:extLst>
              <a:ext uri="{FF2B5EF4-FFF2-40B4-BE49-F238E27FC236}">
                <a16:creationId xmlns:a16="http://schemas.microsoft.com/office/drawing/2014/main" id="{754622CF-D87F-E64C-9D0D-835CA0DCB0BD}"/>
              </a:ext>
            </a:extLst>
          </p:cNvPr>
          <p:cNvSpPr txBox="1"/>
          <p:nvPr userDrawn="1"/>
        </p:nvSpPr>
        <p:spPr>
          <a:xfrm>
            <a:off x="10411968" y="6490900"/>
            <a:ext cx="1780032" cy="276999"/>
          </a:xfrm>
          <a:prstGeom prst="rect">
            <a:avLst/>
          </a:prstGeom>
          <a:noFill/>
        </p:spPr>
        <p:txBody>
          <a:bodyPr wrap="square" rtlCol="0">
            <a:spAutoFit/>
          </a:bodyPr>
          <a:lstStyle/>
          <a:p>
            <a:r>
              <a:rPr lang="en-US" sz="1200" dirty="0"/>
              <a:t>©BeeHealthy2021</a:t>
            </a:r>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a:prstGeom prst="rect">
            <a:avLst/>
          </a:prstGeom>
        </p:spPr>
        <p:txBody>
          <a:bodyPr/>
          <a:lstStyle>
            <a:lvl1pPr algn="l">
              <a:defRPr/>
            </a:lvl1pPr>
          </a:lstStyle>
          <a:p>
            <a:fld id="{C0B86579-9261-4851-8431-AE8CB120AF89}" type="datetimeFigureOut">
              <a:rPr lang="en-AU" smtClean="0"/>
              <a:t>16/10/2025</a:t>
            </a:fld>
            <a:endParaRPr lang="en-AU"/>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1097280" y="6459785"/>
            <a:ext cx="2472271" cy="365125"/>
          </a:xfrm>
          <a:prstGeom prst="rect">
            <a:avLst/>
          </a:prstGeom>
        </p:spPr>
        <p:txBody>
          <a:bodyPr/>
          <a:lstStyle/>
          <a:p>
            <a:fld id="{C0B86579-9261-4851-8431-AE8CB120AF89}" type="datetimeFigureOut">
              <a:rPr lang="en-AU" smtClean="0"/>
              <a:t>16/10/2025</a:t>
            </a:fld>
            <a:endParaRPr lang="en-AU"/>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endParaRPr lang="en-AU"/>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 name="Footer Placeholder 7">
            <a:extLst>
              <a:ext uri="{FF2B5EF4-FFF2-40B4-BE49-F238E27FC236}">
                <a16:creationId xmlns:a16="http://schemas.microsoft.com/office/drawing/2014/main" id="{6B11DEED-9B3D-374C-9531-B97621A0D5CD}"/>
              </a:ext>
            </a:extLst>
          </p:cNvPr>
          <p:cNvSpPr>
            <a:spLocks noGrp="1"/>
          </p:cNvSpPr>
          <p:nvPr>
            <p:ph type="ftr" sz="quarter" idx="3"/>
          </p:nvPr>
        </p:nvSpPr>
        <p:spPr>
          <a:xfrm>
            <a:off x="10105035" y="6441631"/>
            <a:ext cx="2083805" cy="365125"/>
          </a:xfrm>
          <a:prstGeom prst="rect">
            <a:avLst/>
          </a:prstGeom>
        </p:spPr>
        <p:txBody>
          <a:bodyPr/>
          <a:lstStyle>
            <a:lvl1pPr>
              <a:defRPr sz="1200">
                <a:solidFill>
                  <a:schemeClr val="tx1"/>
                </a:solidFill>
              </a:defRPr>
            </a:lvl1pPr>
          </a:lstStyle>
          <a:p>
            <a:r>
              <a:rPr lang="en-AU" dirty="0"/>
              <a:t>©BeeHealthy 2021</a:t>
            </a:r>
          </a:p>
        </p:txBody>
      </p: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hyperlink" Target="https://www.youtube.com/watch?v=_6xlNyWPpB8"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2.tiff"/></Relationships>
</file>

<file path=ppt/slides/_rels/slide1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slideLayout" Target="../slideLayouts/slideLayout7.xml"/><Relationship Id="rId4" Type="http://schemas.openxmlformats.org/officeDocument/2006/relationships/image" Target="../media/image25.emf"/></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hyperlink" Target="https://www.australiancurriculum.edu.au/f-10-curriculum/cross-curriculum-priorities/sustainability/" TargetMode="Externa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image" Target="../media/image5.emf"/><Relationship Id="rId7" Type="http://schemas.openxmlformats.org/officeDocument/2006/relationships/image" Target="../media/image9.emf"/><Relationship Id="rId2" Type="http://schemas.openxmlformats.org/officeDocument/2006/relationships/image" Target="../media/image4.emf"/><Relationship Id="rId1" Type="http://schemas.openxmlformats.org/officeDocument/2006/relationships/slideLayout" Target="../slideLayouts/slideLayout7.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6.emf"/></Relationships>
</file>

<file path=ppt/slides/_rels/slide4.xml.rels><?xml version="1.0" encoding="UTF-8" standalone="yes"?>
<Relationships xmlns="http://schemas.openxmlformats.org/package/2006/relationships"><Relationship Id="rId3" Type="http://schemas.openxmlformats.org/officeDocument/2006/relationships/image" Target="../media/image12.emf"/><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emf"/><Relationship Id="rId5" Type="http://schemas.openxmlformats.org/officeDocument/2006/relationships/image" Target="../media/image14.emf"/><Relationship Id="rId4" Type="http://schemas.openxmlformats.org/officeDocument/2006/relationships/image" Target="../media/image13.emf"/></Relationships>
</file>

<file path=ppt/slides/_rels/slide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246703959"/>
              </p:ext>
            </p:extLst>
          </p:nvPr>
        </p:nvGraphicFramePr>
        <p:xfrm>
          <a:off x="1515657" y="195801"/>
          <a:ext cx="8688482" cy="1310640"/>
        </p:xfrm>
        <a:graphic>
          <a:graphicData uri="http://schemas.openxmlformats.org/drawingml/2006/table">
            <a:tbl>
              <a:tblPr/>
              <a:tblGrid>
                <a:gridCol w="8688482">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Plastic Bottle: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8" name="Rectangle 7">
            <a:extLst>
              <a:ext uri="{FF2B5EF4-FFF2-40B4-BE49-F238E27FC236}">
                <a16:creationId xmlns:a16="http://schemas.microsoft.com/office/drawing/2014/main" id="{98709C3A-6D2D-4042-98FB-726892F05EF5}"/>
              </a:ext>
            </a:extLst>
          </p:cNvPr>
          <p:cNvSpPr/>
          <p:nvPr/>
        </p:nvSpPr>
        <p:spPr>
          <a:xfrm>
            <a:off x="1350556" y="3635459"/>
            <a:ext cx="6737375" cy="2308324"/>
          </a:xfrm>
          <a:prstGeom prst="rect">
            <a:avLst/>
          </a:prstGeom>
        </p:spPr>
        <p:txBody>
          <a:bodyPr wrap="square">
            <a:spAutoFit/>
          </a:bodyPr>
          <a:lstStyle/>
          <a:p>
            <a:r>
              <a:rPr lang="en-AU" sz="2400" dirty="0">
                <a:latin typeface="+mj-lt"/>
              </a:rPr>
              <a:t>The energy required to produce and transport plastic water bottles could fuel an estimated 1.5 million cars for a year, yet approximately 75% of water bottles are not recycled - they end up in landfills, litter roadsides, and pollute waterways and oceans. Make sure you always recycle your plastic bottles! </a:t>
            </a:r>
            <a:endParaRPr lang="en-US" sz="2400" dirty="0">
              <a:latin typeface="+mj-lt"/>
            </a:endParaRPr>
          </a:p>
        </p:txBody>
      </p:sp>
      <p:graphicFrame>
        <p:nvGraphicFramePr>
          <p:cNvPr id="7" name="Table 6">
            <a:extLst>
              <a:ext uri="{FF2B5EF4-FFF2-40B4-BE49-F238E27FC236}">
                <a16:creationId xmlns:a16="http://schemas.microsoft.com/office/drawing/2014/main" id="{91B9D455-F0D9-A548-A7C3-EA621DDA3A73}"/>
              </a:ext>
            </a:extLst>
          </p:cNvPr>
          <p:cNvGraphicFramePr>
            <a:graphicFrameLocks noGrp="1"/>
          </p:cNvGraphicFramePr>
          <p:nvPr>
            <p:extLst>
              <p:ext uri="{D42A27DB-BD31-4B8C-83A1-F6EECF244321}">
                <p14:modId xmlns:p14="http://schemas.microsoft.com/office/powerpoint/2010/main" val="3742572166"/>
              </p:ext>
            </p:extLst>
          </p:nvPr>
        </p:nvGraphicFramePr>
        <p:xfrm>
          <a:off x="3258355" y="1506441"/>
          <a:ext cx="5061397" cy="1310640"/>
        </p:xfrm>
        <a:graphic>
          <a:graphicData uri="http://schemas.openxmlformats.org/drawingml/2006/table">
            <a:tbl>
              <a:tblPr/>
              <a:tblGrid>
                <a:gridCol w="5061397">
                  <a:extLst>
                    <a:ext uri="{9D8B030D-6E8A-4147-A177-3AD203B41FA5}">
                      <a16:colId xmlns:a16="http://schemas.microsoft.com/office/drawing/2014/main" val="20000"/>
                    </a:ext>
                  </a:extLst>
                </a:gridCol>
              </a:tblGrid>
              <a:tr h="0">
                <a:tc>
                  <a:txBody>
                    <a:bodyPr/>
                    <a:lstStyle/>
                    <a:p>
                      <a:pPr algn="ctr"/>
                      <a:r>
                        <a:rPr lang="en-GB" sz="8000" b="1" kern="1200" dirty="0">
                          <a:solidFill>
                            <a:schemeClr val="accent5"/>
                          </a:solidFill>
                          <a:latin typeface="+mj-lt"/>
                          <a:ea typeface="+mn-ea"/>
                          <a:cs typeface="+mn-cs"/>
                        </a:rPr>
                        <a:t>450 years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Rounded Rectangle 5"/>
          <p:cNvSpPr/>
          <p:nvPr/>
        </p:nvSpPr>
        <p:spPr>
          <a:xfrm>
            <a:off x="2054191" y="1713072"/>
            <a:ext cx="7611414"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4" name="Picture 3">
            <a:extLst>
              <a:ext uri="{FF2B5EF4-FFF2-40B4-BE49-F238E27FC236}">
                <a16:creationId xmlns:a16="http://schemas.microsoft.com/office/drawing/2014/main" id="{CC6C372B-C674-9947-B8A1-DE41EF1B8E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50112" y="3409974"/>
            <a:ext cx="1283648" cy="2533809"/>
          </a:xfrm>
          <a:prstGeom prst="rect">
            <a:avLst/>
          </a:prstGeom>
        </p:spPr>
      </p:pic>
    </p:spTree>
    <p:extLst>
      <p:ext uri="{BB962C8B-B14F-4D97-AF65-F5344CB8AC3E}">
        <p14:creationId xmlns:p14="http://schemas.microsoft.com/office/powerpoint/2010/main" val="9938491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645882566"/>
              </p:ext>
            </p:extLst>
          </p:nvPr>
        </p:nvGraphicFramePr>
        <p:xfrm>
          <a:off x="-158845" y="233158"/>
          <a:ext cx="11764370" cy="1310640"/>
        </p:xfrm>
        <a:graphic>
          <a:graphicData uri="http://schemas.openxmlformats.org/drawingml/2006/table">
            <a:tbl>
              <a:tblPr/>
              <a:tblGrid>
                <a:gridCol w="11764370">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Coffee Pods</a:t>
                      </a:r>
                      <a:endParaRPr lang="en-GB"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78F47CD0-E519-0F44-A68A-6FA46AA410A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319752" y="3348506"/>
            <a:ext cx="2579883" cy="2587623"/>
          </a:xfrm>
          <a:prstGeom prst="rect">
            <a:avLst/>
          </a:prstGeom>
        </p:spPr>
      </p:pic>
      <p:sp>
        <p:nvSpPr>
          <p:cNvPr id="7" name="Rectangle 6">
            <a:extLst>
              <a:ext uri="{FF2B5EF4-FFF2-40B4-BE49-F238E27FC236}">
                <a16:creationId xmlns:a16="http://schemas.microsoft.com/office/drawing/2014/main" id="{B2B69853-6C1B-6149-AA79-3AC28BE0F2FD}"/>
              </a:ext>
            </a:extLst>
          </p:cNvPr>
          <p:cNvSpPr/>
          <p:nvPr/>
        </p:nvSpPr>
        <p:spPr>
          <a:xfrm>
            <a:off x="1312207" y="3960947"/>
            <a:ext cx="6096000" cy="1569660"/>
          </a:xfrm>
          <a:prstGeom prst="rect">
            <a:avLst/>
          </a:prstGeom>
        </p:spPr>
        <p:txBody>
          <a:bodyPr>
            <a:spAutoFit/>
          </a:bodyPr>
          <a:lstStyle/>
          <a:p>
            <a:r>
              <a:rPr lang="en-AU" sz="2400" dirty="0">
                <a:latin typeface="+mj-lt"/>
              </a:rPr>
              <a:t>The plastic in coffee pods takes more than 500 years to break down, releasing harmful amounts of methane gas as it does so. Steer clear of pod coffee machines. Or use recycled pods.</a:t>
            </a:r>
            <a:endParaRPr lang="en-US" sz="2400" dirty="0">
              <a:latin typeface="+mj-lt"/>
            </a:endParaRPr>
          </a:p>
        </p:txBody>
      </p:sp>
      <p:graphicFrame>
        <p:nvGraphicFramePr>
          <p:cNvPr id="9" name="Table 8">
            <a:extLst>
              <a:ext uri="{FF2B5EF4-FFF2-40B4-BE49-F238E27FC236}">
                <a16:creationId xmlns:a16="http://schemas.microsoft.com/office/drawing/2014/main" id="{BE72EA93-2A46-1E46-8410-EFC1C0010F22}"/>
              </a:ext>
            </a:extLst>
          </p:cNvPr>
          <p:cNvGraphicFramePr>
            <a:graphicFrameLocks noGrp="1"/>
          </p:cNvGraphicFramePr>
          <p:nvPr>
            <p:extLst>
              <p:ext uri="{D42A27DB-BD31-4B8C-83A1-F6EECF244321}">
                <p14:modId xmlns:p14="http://schemas.microsoft.com/office/powerpoint/2010/main" val="1448794768"/>
              </p:ext>
            </p:extLst>
          </p:nvPr>
        </p:nvGraphicFramePr>
        <p:xfrm>
          <a:off x="3258355" y="1506441"/>
          <a:ext cx="5061397" cy="1310640"/>
        </p:xfrm>
        <a:graphic>
          <a:graphicData uri="http://schemas.openxmlformats.org/drawingml/2006/table">
            <a:tbl>
              <a:tblPr/>
              <a:tblGrid>
                <a:gridCol w="5061397">
                  <a:extLst>
                    <a:ext uri="{9D8B030D-6E8A-4147-A177-3AD203B41FA5}">
                      <a16:colId xmlns:a16="http://schemas.microsoft.com/office/drawing/2014/main" val="20000"/>
                    </a:ext>
                  </a:extLst>
                </a:gridCol>
              </a:tblGrid>
              <a:tr h="0">
                <a:tc>
                  <a:txBody>
                    <a:bodyPr/>
                    <a:lstStyle/>
                    <a:p>
                      <a:pPr algn="ctr"/>
                      <a:r>
                        <a:rPr lang="en-GB" sz="8000" b="1" kern="1200" dirty="0">
                          <a:solidFill>
                            <a:schemeClr val="accent5"/>
                          </a:solidFill>
                          <a:latin typeface="+mj-lt"/>
                          <a:ea typeface="+mn-ea"/>
                          <a:cs typeface="+mn-cs"/>
                        </a:rPr>
                        <a:t>500 years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Rounded Rectangle 5"/>
          <p:cNvSpPr/>
          <p:nvPr/>
        </p:nvSpPr>
        <p:spPr>
          <a:xfrm>
            <a:off x="2749639" y="1698122"/>
            <a:ext cx="6078828"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59398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727416037"/>
              </p:ext>
            </p:extLst>
          </p:nvPr>
        </p:nvGraphicFramePr>
        <p:xfrm>
          <a:off x="1001156" y="325812"/>
          <a:ext cx="10058400" cy="1310640"/>
        </p:xfrm>
        <a:graphic>
          <a:graphicData uri="http://schemas.openxmlformats.org/drawingml/2006/table">
            <a:tbl>
              <a:tblPr/>
              <a:tblGrid>
                <a:gridCol w="10058400">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Disposable nappy: </a:t>
                      </a:r>
                      <a:endParaRPr lang="en-GB"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10241" name="Picture 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897807" y="4049434"/>
            <a:ext cx="2161749" cy="14678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a16="http://schemas.microsoft.com/office/drawing/2014/main" id="{C9D25838-B6A8-8342-AAD7-3297D150AAF2}"/>
              </a:ext>
            </a:extLst>
          </p:cNvPr>
          <p:cNvSpPr/>
          <p:nvPr/>
        </p:nvSpPr>
        <p:spPr>
          <a:xfrm>
            <a:off x="1310640" y="3444535"/>
            <a:ext cx="6096000" cy="2677656"/>
          </a:xfrm>
          <a:prstGeom prst="rect">
            <a:avLst/>
          </a:prstGeom>
        </p:spPr>
        <p:txBody>
          <a:bodyPr>
            <a:spAutoFit/>
          </a:bodyPr>
          <a:lstStyle/>
          <a:p>
            <a:r>
              <a:rPr lang="en-AU" sz="2400" dirty="0">
                <a:latin typeface="+mj-lt"/>
              </a:rPr>
              <a:t>Disposable diapers need to be exposed to oxygen and sunlight in order to decompose, and they don’t decompose well in landfill. Once in landfill, they can contaminate groundwater, posing serious threats to the environment. </a:t>
            </a:r>
            <a:r>
              <a:rPr lang="en-AU" sz="2400" dirty="0" err="1">
                <a:latin typeface="+mj-lt"/>
              </a:rPr>
              <a:t>Opt</a:t>
            </a:r>
            <a:r>
              <a:rPr lang="en-AU" sz="2400" dirty="0">
                <a:latin typeface="+mj-lt"/>
              </a:rPr>
              <a:t> for reusable cloth diapers or eco-friendly alternatives.</a:t>
            </a:r>
            <a:endParaRPr lang="en-US" sz="2400" dirty="0">
              <a:latin typeface="+mj-lt"/>
            </a:endParaRPr>
          </a:p>
        </p:txBody>
      </p:sp>
      <p:graphicFrame>
        <p:nvGraphicFramePr>
          <p:cNvPr id="7" name="Table 6">
            <a:extLst>
              <a:ext uri="{FF2B5EF4-FFF2-40B4-BE49-F238E27FC236}">
                <a16:creationId xmlns:a16="http://schemas.microsoft.com/office/drawing/2014/main" id="{1D5DC300-1335-574C-BC80-CB4454768EF1}"/>
              </a:ext>
            </a:extLst>
          </p:cNvPr>
          <p:cNvGraphicFramePr>
            <a:graphicFrameLocks noGrp="1"/>
          </p:cNvGraphicFramePr>
          <p:nvPr>
            <p:extLst>
              <p:ext uri="{D42A27DB-BD31-4B8C-83A1-F6EECF244321}">
                <p14:modId xmlns:p14="http://schemas.microsoft.com/office/powerpoint/2010/main" val="1865206745"/>
              </p:ext>
            </p:extLst>
          </p:nvPr>
        </p:nvGraphicFramePr>
        <p:xfrm>
          <a:off x="3063678" y="1775059"/>
          <a:ext cx="5834129" cy="1310640"/>
        </p:xfrm>
        <a:graphic>
          <a:graphicData uri="http://schemas.openxmlformats.org/drawingml/2006/table">
            <a:tbl>
              <a:tblPr/>
              <a:tblGrid>
                <a:gridCol w="5834129">
                  <a:extLst>
                    <a:ext uri="{9D8B030D-6E8A-4147-A177-3AD203B41FA5}">
                      <a16:colId xmlns:a16="http://schemas.microsoft.com/office/drawing/2014/main" val="20000"/>
                    </a:ext>
                  </a:extLst>
                </a:gridCol>
              </a:tblGrid>
              <a:tr h="0">
                <a:tc>
                  <a:txBody>
                    <a:bodyPr/>
                    <a:lstStyle/>
                    <a:p>
                      <a:pPr algn="ctr"/>
                      <a:r>
                        <a:rPr lang="en-GB" sz="8000" b="1" kern="1200" dirty="0">
                          <a:solidFill>
                            <a:schemeClr val="accent5"/>
                          </a:solidFill>
                          <a:latin typeface="+mj-lt"/>
                          <a:ea typeface="+mn-ea"/>
                          <a:cs typeface="+mn-cs"/>
                        </a:rPr>
                        <a:t>75-500 years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Rounded Rectangle 5"/>
          <p:cNvSpPr/>
          <p:nvPr/>
        </p:nvSpPr>
        <p:spPr>
          <a:xfrm>
            <a:off x="2013559" y="2000813"/>
            <a:ext cx="7934365"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838086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45630" y="0"/>
            <a:ext cx="11892914" cy="1323439"/>
          </a:xfrm>
          <a:prstGeom prst="rect">
            <a:avLst/>
          </a:prstGeom>
        </p:spPr>
        <p:txBody>
          <a:bodyPr wrap="square">
            <a:spAutoFit/>
          </a:bodyPr>
          <a:lstStyle/>
          <a:p>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Where does plastic come from and what really happens to our plastic rubbish?</a:t>
            </a:r>
          </a:p>
        </p:txBody>
      </p:sp>
      <p:graphicFrame>
        <p:nvGraphicFramePr>
          <p:cNvPr id="4" name="Table 3"/>
          <p:cNvGraphicFramePr>
            <a:graphicFrameLocks noGrp="1"/>
          </p:cNvGraphicFramePr>
          <p:nvPr>
            <p:extLst>
              <p:ext uri="{D42A27DB-BD31-4B8C-83A1-F6EECF244321}">
                <p14:modId xmlns:p14="http://schemas.microsoft.com/office/powerpoint/2010/main" val="1223467560"/>
              </p:ext>
            </p:extLst>
          </p:nvPr>
        </p:nvGraphicFramePr>
        <p:xfrm>
          <a:off x="296213" y="1613235"/>
          <a:ext cx="5932059" cy="4480560"/>
        </p:xfrm>
        <a:graphic>
          <a:graphicData uri="http://schemas.openxmlformats.org/drawingml/2006/table">
            <a:tbl>
              <a:tblPr>
                <a:tableStyleId>{2D5ABB26-0587-4C30-8999-92F81FD0307C}</a:tableStyleId>
              </a:tblPr>
              <a:tblGrid>
                <a:gridCol w="5932059">
                  <a:extLst>
                    <a:ext uri="{9D8B030D-6E8A-4147-A177-3AD203B41FA5}">
                      <a16:colId xmlns:a16="http://schemas.microsoft.com/office/drawing/2014/main" val="20000"/>
                    </a:ext>
                  </a:extLst>
                </a:gridCol>
              </a:tblGrid>
              <a:tr h="1426822">
                <a:tc>
                  <a:txBody>
                    <a:bodyPr/>
                    <a:lstStyle/>
                    <a:p>
                      <a:pPr marL="0" algn="l" defTabSz="914400" rtl="0" eaLnBrk="1" latinLnBrk="0" hangingPunct="1"/>
                      <a:r>
                        <a:rPr lang="en-GB" sz="2400" kern="1200" dirty="0">
                          <a:latin typeface="+mj-lt"/>
                        </a:rPr>
                        <a:t>Were you surprised to find how long plastic lives in our environment for once we’ve finished using it? Shocking right! </a:t>
                      </a:r>
                    </a:p>
                    <a:p>
                      <a:pPr marL="0" algn="l" defTabSz="914400" rtl="0" eaLnBrk="1" latinLnBrk="0" hangingPunct="1"/>
                      <a:endParaRPr lang="en-GB" sz="2400" kern="1200" dirty="0">
                        <a:latin typeface="+mj-lt"/>
                      </a:endParaRPr>
                    </a:p>
                    <a:p>
                      <a:pPr marL="0" algn="l" defTabSz="914400" rtl="0" eaLnBrk="1" latinLnBrk="0" hangingPunct="1"/>
                      <a:r>
                        <a:rPr lang="en-GB" sz="2400" kern="1200" dirty="0">
                          <a:latin typeface="+mj-lt"/>
                        </a:rPr>
                        <a:t>Have you ever stopped to think where plastic actually comes from and what happens to it when we throw it away? </a:t>
                      </a:r>
                    </a:p>
                    <a:p>
                      <a:pPr marL="0" algn="l" defTabSz="914400" rtl="0" eaLnBrk="1" latinLnBrk="0" hangingPunct="1"/>
                      <a:endParaRPr lang="en-GB" sz="2400" kern="1200" dirty="0">
                        <a:latin typeface="+mj-lt"/>
                      </a:endParaRPr>
                    </a:p>
                    <a:p>
                      <a:pPr marL="0" algn="l" defTabSz="914400" rtl="0" eaLnBrk="1" latinLnBrk="0" hangingPunct="1"/>
                      <a:r>
                        <a:rPr lang="en-GB" sz="2400" kern="1200" dirty="0">
                          <a:latin typeface="+mj-lt"/>
                        </a:rPr>
                        <a:t>Click the link below to see where plastic waste can end up and the drastic effect it can have on our environment, sea life, animals and ourselves. </a:t>
                      </a:r>
                      <a:endParaRPr lang="en-GB" sz="2400" kern="1200" dirty="0">
                        <a:solidFill>
                          <a:schemeClr val="tx1"/>
                        </a:solidFill>
                        <a:latin typeface="+mj-lt"/>
                        <a:ea typeface="+mn-ea"/>
                        <a:cs typeface="+mn-cs"/>
                      </a:endParaRPr>
                    </a:p>
                  </a:txBody>
                  <a:tcPr anchor="ctr"/>
                </a:tc>
                <a:extLst>
                  <a:ext uri="{0D108BD9-81ED-4DB2-BD59-A6C34878D82A}">
                    <a16:rowId xmlns:a16="http://schemas.microsoft.com/office/drawing/2014/main" val="10000"/>
                  </a:ext>
                </a:extLst>
              </a:tr>
            </a:tbl>
          </a:graphicData>
        </a:graphic>
      </p:graphicFrame>
      <p:sp>
        <p:nvSpPr>
          <p:cNvPr id="5" name="Rectangle 4">
            <a:hlinkClick r:id="rId2"/>
          </p:cNvPr>
          <p:cNvSpPr/>
          <p:nvPr/>
        </p:nvSpPr>
        <p:spPr>
          <a:xfrm>
            <a:off x="3598552" y="6383591"/>
            <a:ext cx="4987071" cy="369332"/>
          </a:xfrm>
          <a:prstGeom prst="rect">
            <a:avLst/>
          </a:prstGeom>
          <a:noFill/>
        </p:spPr>
        <p:style>
          <a:lnRef idx="0">
            <a:schemeClr val="accent5"/>
          </a:lnRef>
          <a:fillRef idx="3">
            <a:schemeClr val="accent5"/>
          </a:fillRef>
          <a:effectRef idx="3">
            <a:schemeClr val="accent5"/>
          </a:effectRef>
          <a:fontRef idx="minor">
            <a:schemeClr val="lt1"/>
          </a:fontRef>
        </p:style>
        <p:txBody>
          <a:bodyPr wrap="none">
            <a:spAutoFit/>
          </a:bodyPr>
          <a:lstStyle/>
          <a:p>
            <a:r>
              <a:rPr lang="en-GB" dirty="0">
                <a:solidFill>
                  <a:schemeClr val="tx1"/>
                </a:solidFill>
                <a:hlinkClick r:id="rId2">
                  <a:extLst>
                    <a:ext uri="{A12FA001-AC4F-418D-AE19-62706E023703}">
                      <ahyp:hlinkClr xmlns:ahyp="http://schemas.microsoft.com/office/drawing/2018/hyperlinkcolor" val="tx"/>
                    </a:ext>
                  </a:extLst>
                </a:hlinkClick>
              </a:rPr>
              <a:t>https://www.youtube.com/watch?v=_6xlNyWPpB8</a:t>
            </a:r>
            <a:endParaRPr lang="en-GB" dirty="0">
              <a:solidFill>
                <a:schemeClr val="tx1"/>
              </a:solidFill>
            </a:endParaRPr>
          </a:p>
        </p:txBody>
      </p:sp>
      <p:pic>
        <p:nvPicPr>
          <p:cNvPr id="2" name="Picture 1">
            <a:extLst>
              <a:ext uri="{FF2B5EF4-FFF2-40B4-BE49-F238E27FC236}">
                <a16:creationId xmlns:a16="http://schemas.microsoft.com/office/drawing/2014/main" id="{6112A78F-7E98-D74A-B549-0BFDCC808BF6}"/>
              </a:ext>
            </a:extLst>
          </p:cNvPr>
          <p:cNvPicPr>
            <a:picLocks noChangeAspect="1"/>
          </p:cNvPicPr>
          <p:nvPr/>
        </p:nvPicPr>
        <p:blipFill>
          <a:blip r:embed="rId3"/>
          <a:stretch>
            <a:fillRect/>
          </a:stretch>
        </p:blipFill>
        <p:spPr>
          <a:xfrm>
            <a:off x="6505262" y="2001689"/>
            <a:ext cx="5080000" cy="3810000"/>
          </a:xfrm>
          <a:prstGeom prst="rect">
            <a:avLst/>
          </a:prstGeom>
        </p:spPr>
      </p:pic>
    </p:spTree>
    <p:extLst>
      <p:ext uri="{BB962C8B-B14F-4D97-AF65-F5344CB8AC3E}">
        <p14:creationId xmlns:p14="http://schemas.microsoft.com/office/powerpoint/2010/main" val="36453185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91707"/>
            <a:ext cx="12191999" cy="646331"/>
          </a:xfrm>
          <a:prstGeom prst="rect">
            <a:avLst/>
          </a:prstGeom>
        </p:spPr>
        <p:txBody>
          <a:bodyPr wrap="square">
            <a:spAutoFit/>
          </a:bodyPr>
          <a:lstStyle/>
          <a:p>
            <a:pPr algn="ctr"/>
            <a:r>
              <a:rPr lang="en-GB" sz="3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What were the journeys of the three plastic bottle ?</a:t>
            </a:r>
          </a:p>
        </p:txBody>
      </p:sp>
      <p:sp>
        <p:nvSpPr>
          <p:cNvPr id="2" name="Rectangle 1"/>
          <p:cNvSpPr/>
          <p:nvPr/>
        </p:nvSpPr>
        <p:spPr>
          <a:xfrm>
            <a:off x="1608579" y="5648979"/>
            <a:ext cx="1403584" cy="584775"/>
          </a:xfrm>
          <a:prstGeom prst="rect">
            <a:avLst/>
          </a:prstGeom>
        </p:spPr>
        <p:txBody>
          <a:bodyPr wrap="square">
            <a:spAutoFit/>
          </a:bodyPr>
          <a:lstStyle/>
          <a:p>
            <a:r>
              <a:rPr lang="en-GB" sz="3200" b="1" dirty="0">
                <a:latin typeface="+mj-lt"/>
              </a:rPr>
              <a:t>Landfill</a:t>
            </a:r>
          </a:p>
        </p:txBody>
      </p:sp>
      <p:pic>
        <p:nvPicPr>
          <p:cNvPr id="8" name="Picture 7">
            <a:extLst>
              <a:ext uri="{FF2B5EF4-FFF2-40B4-BE49-F238E27FC236}">
                <a16:creationId xmlns:a16="http://schemas.microsoft.com/office/drawing/2014/main" id="{ED74C53E-D4F8-3D4D-A5C7-9520E3875B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1226" y="1071050"/>
            <a:ext cx="718290" cy="1967753"/>
          </a:xfrm>
          <a:prstGeom prst="rect">
            <a:avLst/>
          </a:prstGeom>
        </p:spPr>
      </p:pic>
      <p:pic>
        <p:nvPicPr>
          <p:cNvPr id="9" name="Picture 8">
            <a:extLst>
              <a:ext uri="{FF2B5EF4-FFF2-40B4-BE49-F238E27FC236}">
                <a16:creationId xmlns:a16="http://schemas.microsoft.com/office/drawing/2014/main" id="{6321FE6A-F621-B348-A8CC-A7FFAD5DDC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36920" y="1167917"/>
            <a:ext cx="718290" cy="1967753"/>
          </a:xfrm>
          <a:prstGeom prst="rect">
            <a:avLst/>
          </a:prstGeom>
        </p:spPr>
      </p:pic>
      <p:pic>
        <p:nvPicPr>
          <p:cNvPr id="10" name="Picture 9">
            <a:extLst>
              <a:ext uri="{FF2B5EF4-FFF2-40B4-BE49-F238E27FC236}">
                <a16:creationId xmlns:a16="http://schemas.microsoft.com/office/drawing/2014/main" id="{8E6F4979-A6E3-EE43-969C-EF2273707F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63469" y="1167918"/>
            <a:ext cx="718290" cy="1967753"/>
          </a:xfrm>
          <a:prstGeom prst="rect">
            <a:avLst/>
          </a:prstGeom>
        </p:spPr>
      </p:pic>
      <p:sp>
        <p:nvSpPr>
          <p:cNvPr id="11" name="Rectangle 10">
            <a:extLst>
              <a:ext uri="{FF2B5EF4-FFF2-40B4-BE49-F238E27FC236}">
                <a16:creationId xmlns:a16="http://schemas.microsoft.com/office/drawing/2014/main" id="{F75EC1AA-1433-BD43-935C-E0F986242B85}"/>
              </a:ext>
            </a:extLst>
          </p:cNvPr>
          <p:cNvSpPr/>
          <p:nvPr/>
        </p:nvSpPr>
        <p:spPr>
          <a:xfrm>
            <a:off x="4832085" y="5772089"/>
            <a:ext cx="2727960" cy="461665"/>
          </a:xfrm>
          <a:prstGeom prst="rect">
            <a:avLst/>
          </a:prstGeom>
        </p:spPr>
        <p:txBody>
          <a:bodyPr wrap="square">
            <a:spAutoFit/>
          </a:bodyPr>
          <a:lstStyle/>
          <a:p>
            <a:pPr algn="ctr"/>
            <a:r>
              <a:rPr lang="en-GB" sz="2400" b="1" dirty="0">
                <a:latin typeface="+mj-lt"/>
              </a:rPr>
              <a:t>Environment/Ocean</a:t>
            </a:r>
          </a:p>
        </p:txBody>
      </p:sp>
      <p:sp>
        <p:nvSpPr>
          <p:cNvPr id="12" name="Rectangle 11">
            <a:extLst>
              <a:ext uri="{FF2B5EF4-FFF2-40B4-BE49-F238E27FC236}">
                <a16:creationId xmlns:a16="http://schemas.microsoft.com/office/drawing/2014/main" id="{3A84735D-59EE-FC44-8AB9-2CDCDA3061F9}"/>
              </a:ext>
            </a:extLst>
          </p:cNvPr>
          <p:cNvSpPr/>
          <p:nvPr/>
        </p:nvSpPr>
        <p:spPr>
          <a:xfrm>
            <a:off x="8410393" y="5772089"/>
            <a:ext cx="2727960" cy="461665"/>
          </a:xfrm>
          <a:prstGeom prst="rect">
            <a:avLst/>
          </a:prstGeom>
        </p:spPr>
        <p:txBody>
          <a:bodyPr wrap="square">
            <a:spAutoFit/>
          </a:bodyPr>
          <a:lstStyle/>
          <a:p>
            <a:pPr algn="ctr"/>
            <a:r>
              <a:rPr lang="en-GB" sz="2400" b="1" dirty="0">
                <a:latin typeface="+mj-lt"/>
              </a:rPr>
              <a:t>Recycle bin</a:t>
            </a:r>
          </a:p>
        </p:txBody>
      </p:sp>
      <p:pic>
        <p:nvPicPr>
          <p:cNvPr id="14" name="Picture 13">
            <a:extLst>
              <a:ext uri="{FF2B5EF4-FFF2-40B4-BE49-F238E27FC236}">
                <a16:creationId xmlns:a16="http://schemas.microsoft.com/office/drawing/2014/main" id="{35F0B4BB-891C-E649-B47D-C82E1B8677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21962" y="3323386"/>
            <a:ext cx="1450506" cy="2448704"/>
          </a:xfrm>
          <a:prstGeom prst="rect">
            <a:avLst/>
          </a:prstGeom>
        </p:spPr>
      </p:pic>
      <p:pic>
        <p:nvPicPr>
          <p:cNvPr id="15" name="Picture 14">
            <a:extLst>
              <a:ext uri="{FF2B5EF4-FFF2-40B4-BE49-F238E27FC236}">
                <a16:creationId xmlns:a16="http://schemas.microsoft.com/office/drawing/2014/main" id="{B82D0BB6-C6A2-374D-AECE-112808C10EF9}"/>
              </a:ext>
            </a:extLst>
          </p:cNvPr>
          <p:cNvPicPr>
            <a:picLocks noChangeAspect="1"/>
          </p:cNvPicPr>
          <p:nvPr/>
        </p:nvPicPr>
        <p:blipFill rotWithShape="1">
          <a:blip r:embed="rId4"/>
          <a:srcRect l="4047" t="6290" r="55702" b="57736"/>
          <a:stretch/>
        </p:blipFill>
        <p:spPr>
          <a:xfrm>
            <a:off x="585088" y="3135670"/>
            <a:ext cx="3450566" cy="2467154"/>
          </a:xfrm>
          <a:prstGeom prst="rect">
            <a:avLst/>
          </a:prstGeom>
        </p:spPr>
      </p:pic>
      <p:pic>
        <p:nvPicPr>
          <p:cNvPr id="16" name="Picture 15">
            <a:extLst>
              <a:ext uri="{FF2B5EF4-FFF2-40B4-BE49-F238E27FC236}">
                <a16:creationId xmlns:a16="http://schemas.microsoft.com/office/drawing/2014/main" id="{70E9C70E-FE7C-1442-A91A-E0057790F7B0}"/>
              </a:ext>
            </a:extLst>
          </p:cNvPr>
          <p:cNvPicPr>
            <a:picLocks noChangeAspect="1"/>
          </p:cNvPicPr>
          <p:nvPr/>
        </p:nvPicPr>
        <p:blipFill rotWithShape="1">
          <a:blip r:embed="rId4"/>
          <a:srcRect l="44700" t="55721" r="6998" b="13207"/>
          <a:stretch/>
        </p:blipFill>
        <p:spPr>
          <a:xfrm>
            <a:off x="4082691" y="3641231"/>
            <a:ext cx="4140681" cy="2130858"/>
          </a:xfrm>
          <a:prstGeom prst="rect">
            <a:avLst/>
          </a:prstGeom>
        </p:spPr>
      </p:pic>
      <p:sp>
        <p:nvSpPr>
          <p:cNvPr id="17" name="Rectangle 16">
            <a:extLst>
              <a:ext uri="{FF2B5EF4-FFF2-40B4-BE49-F238E27FC236}">
                <a16:creationId xmlns:a16="http://schemas.microsoft.com/office/drawing/2014/main" id="{46365756-2009-E646-9E49-BC428E141FB5}"/>
              </a:ext>
            </a:extLst>
          </p:cNvPr>
          <p:cNvSpPr/>
          <p:nvPr/>
        </p:nvSpPr>
        <p:spPr>
          <a:xfrm>
            <a:off x="650630" y="6367312"/>
            <a:ext cx="10890738" cy="461665"/>
          </a:xfrm>
          <a:prstGeom prst="rect">
            <a:avLst/>
          </a:prstGeom>
        </p:spPr>
        <p:txBody>
          <a:bodyPr wrap="square">
            <a:spAutoFit/>
          </a:bodyPr>
          <a:lstStyle/>
          <a:p>
            <a:pPr algn="ctr"/>
            <a:r>
              <a:rPr lang="en-GB" sz="2400" b="1" dirty="0">
                <a:latin typeface="+mj-lt"/>
              </a:rPr>
              <a:t>What can happen to plastic if it ends up in the ocean?</a:t>
            </a:r>
          </a:p>
        </p:txBody>
      </p:sp>
    </p:spTree>
    <p:extLst>
      <p:ext uri="{BB962C8B-B14F-4D97-AF65-F5344CB8AC3E}">
        <p14:creationId xmlns:p14="http://schemas.microsoft.com/office/powerpoint/2010/main" val="3595170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par>
                                <p:cTn id="8" presetID="5"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checkerboard(across)">
                                      <p:cBhvr>
                                        <p:cTn id="10" dur="500"/>
                                        <p:tgtEl>
                                          <p:spTgt spid="14"/>
                                        </p:tgtEl>
                                      </p:cBhvr>
                                    </p:animEffect>
                                  </p:childTnLst>
                                </p:cTn>
                              </p:par>
                              <p:par>
                                <p:cTn id="11" presetID="5" presetClass="entr" presetSubtype="1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checkerboard(across)">
                                      <p:cBhvr>
                                        <p:cTn id="13" dur="500"/>
                                        <p:tgtEl>
                                          <p:spTgt spid="16"/>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checkerboard(across)">
                                      <p:cBhvr>
                                        <p:cTn id="16" dur="500"/>
                                        <p:tgtEl>
                                          <p:spTgt spid="11"/>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heckerboard(across)">
                                      <p:cBhvr>
                                        <p:cTn id="19" dur="500"/>
                                        <p:tgtEl>
                                          <p:spTgt spid="2"/>
                                        </p:tgtEl>
                                      </p:cBhvr>
                                    </p:animEffect>
                                  </p:childTnLst>
                                </p:cTn>
                              </p:par>
                              <p:par>
                                <p:cTn id="20" presetID="5" presetClass="entr" presetSubtype="1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checkerboard(across)">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DA7FB0E-0A3D-8F4D-A46B-3C74D750580E}"/>
              </a:ext>
            </a:extLst>
          </p:cNvPr>
          <p:cNvPicPr>
            <a:picLocks noChangeAspect="1"/>
          </p:cNvPicPr>
          <p:nvPr/>
        </p:nvPicPr>
        <p:blipFill>
          <a:blip r:embed="rId2"/>
          <a:stretch>
            <a:fillRect/>
          </a:stretch>
        </p:blipFill>
        <p:spPr>
          <a:xfrm>
            <a:off x="0" y="2691442"/>
            <a:ext cx="12192000" cy="3658260"/>
          </a:xfrm>
          <a:prstGeom prst="rect">
            <a:avLst/>
          </a:prstGeom>
        </p:spPr>
      </p:pic>
      <p:sp>
        <p:nvSpPr>
          <p:cNvPr id="2" name="Rectangle 1"/>
          <p:cNvSpPr/>
          <p:nvPr/>
        </p:nvSpPr>
        <p:spPr>
          <a:xfrm>
            <a:off x="0" y="0"/>
            <a:ext cx="5932521" cy="830997"/>
          </a:xfrm>
          <a:prstGeom prst="rect">
            <a:avLst/>
          </a:prstGeom>
        </p:spPr>
        <p:txBody>
          <a:bodyPr wrap="none">
            <a:spAutoFit/>
          </a:bodyPr>
          <a:lstStyle/>
          <a:p>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The Plastic Food Chain!</a:t>
            </a:r>
          </a:p>
        </p:txBody>
      </p:sp>
      <p:sp>
        <p:nvSpPr>
          <p:cNvPr id="5" name="Rectangle 4"/>
          <p:cNvSpPr/>
          <p:nvPr/>
        </p:nvSpPr>
        <p:spPr>
          <a:xfrm>
            <a:off x="162515" y="830997"/>
            <a:ext cx="11785200" cy="1323439"/>
          </a:xfrm>
          <a:prstGeom prst="rect">
            <a:avLst/>
          </a:prstGeom>
          <a:noFill/>
          <a:ln>
            <a:noFill/>
          </a:ln>
        </p:spPr>
        <p:txBody>
          <a:bodyPr wrap="square">
            <a:spAutoFit/>
          </a:bodyPr>
          <a:lstStyle/>
          <a:p>
            <a:r>
              <a:rPr lang="en-GB" sz="2000" dirty="0">
                <a:latin typeface="+mj-lt"/>
              </a:rPr>
              <a:t>Unfortunately, after a while, plastic in the ocean can break down into smaller pieces and become </a:t>
            </a:r>
            <a:r>
              <a:rPr lang="en-GB" sz="2000" b="1" dirty="0">
                <a:latin typeface="+mj-lt"/>
              </a:rPr>
              <a:t>microplastics</a:t>
            </a:r>
            <a:r>
              <a:rPr lang="en-GB" sz="2000" dirty="0">
                <a:latin typeface="+mj-lt"/>
              </a:rPr>
              <a:t>. As it floats around in the oceans, many fish and birds mistake it for </a:t>
            </a:r>
            <a:r>
              <a:rPr lang="en-GB" sz="2000" b="1" dirty="0">
                <a:latin typeface="+mj-lt"/>
              </a:rPr>
              <a:t>food</a:t>
            </a:r>
            <a:r>
              <a:rPr lang="en-GB" sz="2000" dirty="0">
                <a:latin typeface="+mj-lt"/>
              </a:rPr>
              <a:t>. Terrifyingly, these pieces of plastic are then past down the </a:t>
            </a:r>
            <a:r>
              <a:rPr lang="en-GB" sz="2000" b="1" dirty="0">
                <a:latin typeface="+mj-lt"/>
              </a:rPr>
              <a:t>food chain </a:t>
            </a:r>
            <a:r>
              <a:rPr lang="en-GB" sz="2000" dirty="0">
                <a:latin typeface="+mj-lt"/>
              </a:rPr>
              <a:t>as the first small fish who eats plastic, is then eaten by another fish and so on. Even though it has been eaten it still remains inside the fishes body and will eventually cause them to die!</a:t>
            </a:r>
          </a:p>
        </p:txBody>
      </p:sp>
      <p:pic>
        <p:nvPicPr>
          <p:cNvPr id="4" name="Picture 3">
            <a:extLst>
              <a:ext uri="{FF2B5EF4-FFF2-40B4-BE49-F238E27FC236}">
                <a16:creationId xmlns:a16="http://schemas.microsoft.com/office/drawing/2014/main" id="{A079A9AF-FB93-F140-A3EA-BCCFAE8B20BD}"/>
              </a:ext>
            </a:extLst>
          </p:cNvPr>
          <p:cNvPicPr>
            <a:picLocks noChangeAspect="1"/>
          </p:cNvPicPr>
          <p:nvPr/>
        </p:nvPicPr>
        <p:blipFill>
          <a:blip r:embed="rId3"/>
          <a:stretch>
            <a:fillRect/>
          </a:stretch>
        </p:blipFill>
        <p:spPr>
          <a:xfrm>
            <a:off x="162515" y="3236273"/>
            <a:ext cx="9398518" cy="2904634"/>
          </a:xfrm>
          <a:prstGeom prst="rect">
            <a:avLst/>
          </a:prstGeom>
        </p:spPr>
      </p:pic>
      <p:pic>
        <p:nvPicPr>
          <p:cNvPr id="9" name="Picture 8">
            <a:extLst>
              <a:ext uri="{FF2B5EF4-FFF2-40B4-BE49-F238E27FC236}">
                <a16:creationId xmlns:a16="http://schemas.microsoft.com/office/drawing/2014/main" id="{40AD4CF1-5614-BD49-AEE1-1DCC4B9BBCE3}"/>
              </a:ext>
            </a:extLst>
          </p:cNvPr>
          <p:cNvPicPr>
            <a:picLocks noChangeAspect="1"/>
          </p:cNvPicPr>
          <p:nvPr/>
        </p:nvPicPr>
        <p:blipFill>
          <a:blip r:embed="rId4"/>
          <a:stretch>
            <a:fillRect/>
          </a:stretch>
        </p:blipFill>
        <p:spPr>
          <a:xfrm>
            <a:off x="10214876" y="4739425"/>
            <a:ext cx="1825212" cy="1734456"/>
          </a:xfrm>
          <a:prstGeom prst="rect">
            <a:avLst/>
          </a:prstGeom>
        </p:spPr>
      </p:pic>
    </p:spTree>
    <p:extLst>
      <p:ext uri="{BB962C8B-B14F-4D97-AF65-F5344CB8AC3E}">
        <p14:creationId xmlns:p14="http://schemas.microsoft.com/office/powerpoint/2010/main" val="40431396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707925568"/>
              </p:ext>
            </p:extLst>
          </p:nvPr>
        </p:nvGraphicFramePr>
        <p:xfrm>
          <a:off x="942122" y="1625814"/>
          <a:ext cx="4339988" cy="1554480"/>
        </p:xfrm>
        <a:graphic>
          <a:graphicData uri="http://schemas.openxmlformats.org/drawingml/2006/table">
            <a:tbl>
              <a:tblPr/>
              <a:tblGrid>
                <a:gridCol w="4339988">
                  <a:extLst>
                    <a:ext uri="{9D8B030D-6E8A-4147-A177-3AD203B41FA5}">
                      <a16:colId xmlns:a16="http://schemas.microsoft.com/office/drawing/2014/main" val="20000"/>
                    </a:ext>
                  </a:extLst>
                </a:gridCol>
              </a:tblGrid>
              <a:tr h="0">
                <a:tc>
                  <a:txBody>
                    <a:bodyPr/>
                    <a:lstStyle/>
                    <a:p>
                      <a:r>
                        <a:rPr lang="en-GB" sz="2400" kern="1200" dirty="0">
                          <a:solidFill>
                            <a:schemeClr val="tx1"/>
                          </a:solidFill>
                          <a:latin typeface="+mj-lt"/>
                          <a:ea typeface="+mn-ea"/>
                          <a:cs typeface="+mn-cs"/>
                        </a:rPr>
                        <a:t>Complete the activity sheet to the right. Watching the video again may help to answer the questions.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3021154611"/>
              </p:ext>
            </p:extLst>
          </p:nvPr>
        </p:nvGraphicFramePr>
        <p:xfrm>
          <a:off x="942122" y="3850684"/>
          <a:ext cx="4247618" cy="1920240"/>
        </p:xfrm>
        <a:graphic>
          <a:graphicData uri="http://schemas.openxmlformats.org/drawingml/2006/table">
            <a:tbl>
              <a:tblPr/>
              <a:tblGrid>
                <a:gridCol w="4247618">
                  <a:extLst>
                    <a:ext uri="{9D8B030D-6E8A-4147-A177-3AD203B41FA5}">
                      <a16:colId xmlns:a16="http://schemas.microsoft.com/office/drawing/2014/main" val="20000"/>
                    </a:ext>
                  </a:extLst>
                </a:gridCol>
              </a:tblGrid>
              <a:tr h="0">
                <a:tc>
                  <a:txBody>
                    <a:bodyPr/>
                    <a:lstStyle/>
                    <a:p>
                      <a:r>
                        <a:rPr lang="en-GB" sz="2400" b="1" kern="1200" dirty="0">
                          <a:solidFill>
                            <a:schemeClr val="tx1"/>
                          </a:solidFill>
                          <a:latin typeface="+mj-lt"/>
                          <a:ea typeface="+mn-ea"/>
                          <a:cs typeface="+mn-cs"/>
                        </a:rPr>
                        <a:t>Extension:</a:t>
                      </a:r>
                    </a:p>
                    <a:p>
                      <a:r>
                        <a:rPr lang="en-GB" sz="2400" b="0" kern="1200" dirty="0">
                          <a:solidFill>
                            <a:schemeClr val="tx1"/>
                          </a:solidFill>
                          <a:latin typeface="+mj-lt"/>
                          <a:ea typeface="+mn-ea"/>
                          <a:cs typeface="+mn-cs"/>
                        </a:rPr>
                        <a:t>Make your own reveal quiz about the lifespan of different plastic objects. Ask it to your friends and parents.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27552402"/>
              </p:ext>
            </p:extLst>
          </p:nvPr>
        </p:nvGraphicFramePr>
        <p:xfrm>
          <a:off x="942122" y="380709"/>
          <a:ext cx="2224585" cy="822960"/>
        </p:xfrm>
        <a:graphic>
          <a:graphicData uri="http://schemas.openxmlformats.org/drawingml/2006/table">
            <a:tbl>
              <a:tblPr/>
              <a:tblGrid>
                <a:gridCol w="2224585">
                  <a:extLst>
                    <a:ext uri="{9D8B030D-6E8A-4147-A177-3AD203B41FA5}">
                      <a16:colId xmlns:a16="http://schemas.microsoft.com/office/drawing/2014/main" val="20000"/>
                    </a:ext>
                  </a:extLst>
                </a:gridCol>
              </a:tblGrid>
              <a:tr h="0">
                <a:tc>
                  <a:txBody>
                    <a:bodyPr/>
                    <a:lstStyle/>
                    <a:p>
                      <a:r>
                        <a:rPr lang="en-GB" sz="4800" b="1" u="sng"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Activity</a:t>
                      </a:r>
                      <a:endParaRPr lang="en-GB" sz="3200" b="1" u="sng"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7" name="Picture 6">
            <a:extLst>
              <a:ext uri="{FF2B5EF4-FFF2-40B4-BE49-F238E27FC236}">
                <a16:creationId xmlns:a16="http://schemas.microsoft.com/office/drawing/2014/main" id="{F3356DBE-2DF6-1545-9BD9-DDF46645C8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19615" y="198120"/>
            <a:ext cx="4299930" cy="60655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294502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1566" y="170688"/>
            <a:ext cx="2847767" cy="1107996"/>
          </a:xfrm>
          <a:prstGeom prst="rect">
            <a:avLst/>
          </a:prstGeom>
          <a:noFill/>
        </p:spPr>
        <p:txBody>
          <a:bodyPr wrap="none" rtlCol="0">
            <a:spAutoFit/>
          </a:bodyPr>
          <a:lstStyle/>
          <a:p>
            <a:r>
              <a:rPr lang="en-GB" sz="66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Plenary</a:t>
            </a:r>
            <a:endParaRPr lang="en-GB" sz="6000" b="1" u="sng" dirty="0">
              <a:solidFill>
                <a:srgbClr val="FF0000"/>
              </a:solidFill>
            </a:endParaRP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254684" y="5473735"/>
            <a:ext cx="1400175" cy="1384265"/>
          </a:xfrm>
          <a:prstGeom prst="ellipse">
            <a:avLst/>
          </a:prstGeom>
        </p:spPr>
      </p:pic>
      <p:graphicFrame>
        <p:nvGraphicFramePr>
          <p:cNvPr id="4" name="Table 3"/>
          <p:cNvGraphicFramePr>
            <a:graphicFrameLocks noGrp="1"/>
          </p:cNvGraphicFramePr>
          <p:nvPr>
            <p:extLst>
              <p:ext uri="{D42A27DB-BD31-4B8C-83A1-F6EECF244321}">
                <p14:modId xmlns:p14="http://schemas.microsoft.com/office/powerpoint/2010/main" val="921413252"/>
              </p:ext>
            </p:extLst>
          </p:nvPr>
        </p:nvGraphicFramePr>
        <p:xfrm>
          <a:off x="1318733" y="2233209"/>
          <a:ext cx="9553432" cy="2286000"/>
        </p:xfrm>
        <a:graphic>
          <a:graphicData uri="http://schemas.openxmlformats.org/drawingml/2006/table">
            <a:tbl>
              <a:tblPr/>
              <a:tblGrid>
                <a:gridCol w="9553432">
                  <a:extLst>
                    <a:ext uri="{9D8B030D-6E8A-4147-A177-3AD203B41FA5}">
                      <a16:colId xmlns:a16="http://schemas.microsoft.com/office/drawing/2014/main" val="20000"/>
                    </a:ext>
                  </a:extLst>
                </a:gridCol>
              </a:tblGrid>
              <a:tr h="0">
                <a:tc>
                  <a:txBody>
                    <a:bodyPr/>
                    <a:lstStyle/>
                    <a:p>
                      <a:r>
                        <a:rPr lang="en-GB" sz="2400" b="1" dirty="0">
                          <a:solidFill>
                            <a:srgbClr val="000000"/>
                          </a:solidFill>
                          <a:effectLst/>
                          <a:latin typeface="+mj-lt"/>
                        </a:rPr>
                        <a:t>True or False: </a:t>
                      </a:r>
                      <a:r>
                        <a:rPr lang="en-GB" sz="2400" dirty="0">
                          <a:solidFill>
                            <a:srgbClr val="000000"/>
                          </a:solidFill>
                          <a:effectLst/>
                          <a:latin typeface="+mj-lt"/>
                        </a:rPr>
                        <a:t>Plastic doesn’t take long to biodegrade? </a:t>
                      </a:r>
                    </a:p>
                    <a:p>
                      <a:endParaRPr lang="en-GB" sz="2400" dirty="0">
                        <a:solidFill>
                          <a:srgbClr val="000000"/>
                        </a:solidFill>
                        <a:effectLst/>
                        <a:latin typeface="+mj-lt"/>
                      </a:endParaRPr>
                    </a:p>
                    <a:p>
                      <a:r>
                        <a:rPr lang="en-GB" sz="2400" dirty="0">
                          <a:solidFill>
                            <a:srgbClr val="000000"/>
                          </a:solidFill>
                          <a:effectLst/>
                          <a:latin typeface="+mj-lt"/>
                        </a:rPr>
                        <a:t>Share with the person next to you what can happen to our plastic waste if we do not recycle or dispose of it properly? </a:t>
                      </a:r>
                    </a:p>
                    <a:p>
                      <a:endParaRPr lang="en-GB" sz="2400" dirty="0">
                        <a:solidFill>
                          <a:srgbClr val="000000"/>
                        </a:solidFill>
                        <a:effectLst/>
                        <a:latin typeface="+mj-lt"/>
                      </a:endParaRPr>
                    </a:p>
                    <a:p>
                      <a:r>
                        <a:rPr lang="en-GB" sz="2400" dirty="0">
                          <a:solidFill>
                            <a:srgbClr val="000000"/>
                          </a:solidFill>
                          <a:effectLst/>
                          <a:latin typeface="+mj-lt"/>
                        </a:rPr>
                        <a:t>Will you now be careful with how you throw your plastic waste away? </a:t>
                      </a:r>
                    </a:p>
                  </a:txBody>
                  <a:tcPr anchor="ctr">
                    <a:lnL>
                      <a:noFill/>
                    </a:lnL>
                    <a:lnR>
                      <a:noFill/>
                    </a:lnR>
                    <a:lnT>
                      <a:noFill/>
                    </a:lnT>
                    <a:lnB>
                      <a:noFill/>
                    </a:lnB>
                    <a:solidFill>
                      <a:schemeClr val="accent6"/>
                    </a:solidFill>
                  </a:tcPr>
                </a:tc>
                <a:extLst>
                  <a:ext uri="{0D108BD9-81ED-4DB2-BD59-A6C34878D82A}">
                    <a16:rowId xmlns:a16="http://schemas.microsoft.com/office/drawing/2014/main" val="10000"/>
                  </a:ext>
                </a:extLst>
              </a:tr>
            </a:tbl>
          </a:graphicData>
        </a:graphic>
      </p:graphicFrame>
      <p:pic>
        <p:nvPicPr>
          <p:cNvPr id="9" name="Picture 8">
            <a:extLst>
              <a:ext uri="{FF2B5EF4-FFF2-40B4-BE49-F238E27FC236}">
                <a16:creationId xmlns:a16="http://schemas.microsoft.com/office/drawing/2014/main" id="{51004D47-DD76-974A-A002-ACD44CAD8C5A}"/>
              </a:ext>
            </a:extLst>
          </p:cNvPr>
          <p:cNvPicPr>
            <a:picLocks noChangeAspect="1"/>
          </p:cNvPicPr>
          <p:nvPr/>
        </p:nvPicPr>
        <p:blipFill>
          <a:blip r:embed="rId3"/>
          <a:stretch>
            <a:fillRect/>
          </a:stretch>
        </p:blipFill>
        <p:spPr>
          <a:xfrm>
            <a:off x="1318733" y="1278683"/>
            <a:ext cx="1018056" cy="971069"/>
          </a:xfrm>
          <a:prstGeom prst="rect">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4832092"/>
          </a:xfrm>
          <a:prstGeom prst="rect">
            <a:avLst/>
          </a:prstGeom>
          <a:ln w="25400">
            <a:solidFill>
              <a:schemeClr val="accent5"/>
            </a:solidFill>
          </a:ln>
        </p:spPr>
        <p:txBody>
          <a:bodyPr wrap="square">
            <a:spAutoFit/>
          </a:bodyPr>
          <a:lstStyle/>
          <a:p>
            <a:r>
              <a:rPr lang="en-AU" sz="2000" b="1" dirty="0">
                <a:solidFill>
                  <a:srgbClr val="333333"/>
                </a:solidFill>
                <a:latin typeface="proxima_nova_bold"/>
              </a:rPr>
              <a:t>The Sustainability cross-curriculum priority</a:t>
            </a:r>
          </a:p>
          <a:p>
            <a:r>
              <a:rPr lang="en-AU" dirty="0">
                <a:latin typeface="+mj-lt"/>
              </a:rPr>
              <a:t>Sustainability addresses the ongoing capacity of Earth to maintain all life.</a:t>
            </a:r>
          </a:p>
          <a:p>
            <a:endParaRPr lang="en-AU" dirty="0">
              <a:latin typeface="+mj-lt"/>
            </a:endParaRPr>
          </a:p>
          <a:p>
            <a:r>
              <a:rPr lang="en-AU" dirty="0">
                <a:latin typeface="+mj-lt"/>
              </a:rPr>
              <a:t>Sustainable patterns of living meet the needs of the present without compromising the ability of future generations to meet their needs. Actions to improve sustainability are individual and collective endeavours shared across local and global communities. They necessitate a renewed and balanced approach to the way humans interact with each other and the environment.</a:t>
            </a:r>
          </a:p>
          <a:p>
            <a:endParaRPr lang="en-AU" dirty="0">
              <a:latin typeface="+mj-lt"/>
            </a:endParaRPr>
          </a:p>
          <a:p>
            <a:r>
              <a:rPr lang="en-AU" dirty="0">
                <a:latin typeface="+mj-lt"/>
              </a:rPr>
              <a:t>Education for sustainability develops the knowledge, skills, values and world views necessary for people to act in ways that contribute to more sustainable patterns of living. It enables individuals and communities to reflect on ways of interpreting and engaging with the world. Sustainability education is futures-oriented, focusing on protecting environments and creating a more ecologically and socially just world through informed action. Actions that support more sustainable patterns of living require consideration of environmental, social, cultural and economic systems and their interdependence.</a:t>
            </a:r>
          </a:p>
          <a:p>
            <a:endParaRPr lang="en-AU" dirty="0">
              <a:latin typeface="+mj-lt"/>
            </a:endParaRPr>
          </a:p>
          <a:p>
            <a:endParaRPr lang="en-AU" dirty="0"/>
          </a:p>
          <a:p>
            <a:r>
              <a:rPr lang="en-AU" dirty="0"/>
              <a:t>Sustainability is one of the three cross-curriculum priorities stipulated by the Australian Curriculum. Click on the </a:t>
            </a:r>
            <a:r>
              <a:rPr lang="en-AU" dirty="0">
                <a:hlinkClick r:id="rId2">
                  <a:extLst>
                    <a:ext uri="{A12FA001-AC4F-418D-AE19-62706E023703}">
                      <ahyp:hlinkClr xmlns:ahyp="http://schemas.microsoft.com/office/drawing/2018/hyperlinkcolor" val="tx"/>
                    </a:ext>
                  </a:extLst>
                </a:hlinkClick>
              </a:rPr>
              <a:t>link</a:t>
            </a:r>
            <a:r>
              <a:rPr lang="en-AU" dirty="0"/>
              <a:t> to view the overview of sustainability in the Australian curriculum. </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Australian Curriculum Objectives</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523504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4401205"/>
          </a:xfrm>
          <a:prstGeom prst="rect">
            <a:avLst/>
          </a:prstGeom>
          <a:ln w="25400">
            <a:solidFill>
              <a:schemeClr val="accent5"/>
            </a:solidFill>
          </a:ln>
        </p:spPr>
        <p:txBody>
          <a:bodyPr wrap="square">
            <a:spAutoFit/>
          </a:bodyPr>
          <a:lstStyle/>
          <a:p>
            <a:r>
              <a:rPr lang="en-AU" sz="2000" b="1" dirty="0"/>
              <a:t>KS1 Learning opportunities in Living in the Wider World </a:t>
            </a:r>
          </a:p>
          <a:p>
            <a:r>
              <a:rPr lang="en-AU" i="1" dirty="0"/>
              <a:t>Pupils learn... </a:t>
            </a:r>
          </a:p>
          <a:p>
            <a:endParaRPr lang="en-AU" i="1" dirty="0"/>
          </a:p>
          <a:p>
            <a:r>
              <a:rPr lang="en-AU" b="1" dirty="0"/>
              <a:t>L2. </a:t>
            </a:r>
            <a:r>
              <a:rPr lang="en-AU" dirty="0"/>
              <a:t>how people and other living things have different needs; about the responsibilities of caring for them </a:t>
            </a:r>
            <a:endParaRPr lang="en-AU" sz="2000" dirty="0"/>
          </a:p>
          <a:p>
            <a:r>
              <a:rPr lang="en-AU" b="1" dirty="0"/>
              <a:t>L3. </a:t>
            </a:r>
            <a:r>
              <a:rPr lang="en-AU" dirty="0"/>
              <a:t>about things they can do to help look after their environment </a:t>
            </a:r>
            <a:endParaRPr lang="en-AU" sz="2000" dirty="0"/>
          </a:p>
          <a:p>
            <a:endParaRPr lang="en-AU" sz="2000" dirty="0">
              <a:effectLst/>
            </a:endParaRPr>
          </a:p>
          <a:p>
            <a:r>
              <a:rPr lang="en-AU" sz="2000" b="1" dirty="0"/>
              <a:t>KS2 Learning opportunities in Living in the Wider World </a:t>
            </a:r>
          </a:p>
          <a:p>
            <a:r>
              <a:rPr lang="en-AU" i="1" dirty="0"/>
              <a:t>Pupils learn... </a:t>
            </a:r>
          </a:p>
          <a:p>
            <a:endParaRPr lang="en-AU" sz="2000" dirty="0"/>
          </a:p>
          <a:p>
            <a:r>
              <a:rPr lang="en-AU" b="1" dirty="0"/>
              <a:t>L3. </a:t>
            </a:r>
            <a:r>
              <a:rPr lang="en-AU" dirty="0"/>
              <a:t>about the relationship between rights and responsibilities </a:t>
            </a:r>
            <a:endParaRPr lang="en-AU" sz="2000" dirty="0"/>
          </a:p>
          <a:p>
            <a:r>
              <a:rPr lang="en-AU" b="1" dirty="0"/>
              <a:t>L4. </a:t>
            </a:r>
            <a:r>
              <a:rPr lang="en-AU" dirty="0"/>
              <a:t>the importance of having compassion towards others; shared responsibilities we all have for caring for other people and living things; how to show care and concern for others </a:t>
            </a:r>
            <a:endParaRPr lang="en-AU" sz="2000" dirty="0"/>
          </a:p>
          <a:p>
            <a:r>
              <a:rPr lang="en-AU" b="1" dirty="0"/>
              <a:t>L5. </a:t>
            </a:r>
            <a:r>
              <a:rPr lang="en-AU" dirty="0"/>
              <a:t>ways of carrying out shared responsibilities for protecting the environment in school and at home; how everyday choices can affect the environment (e.g. reducing, reusing, recycling; food choices) </a:t>
            </a:r>
            <a:endParaRPr lang="en-AU" sz="2000" dirty="0"/>
          </a:p>
          <a:p>
            <a:endParaRPr lang="en-AU" sz="2000" dirty="0">
              <a:effectLst/>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912683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25769" y="286603"/>
            <a:ext cx="9429910" cy="1450757"/>
          </a:xfrm>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2</a:t>
            </a:r>
          </a:p>
        </p:txBody>
      </p:sp>
      <p:sp>
        <p:nvSpPr>
          <p:cNvPr id="5" name="TextBox 4"/>
          <p:cNvSpPr txBox="1"/>
          <p:nvPr/>
        </p:nvSpPr>
        <p:spPr>
          <a:xfrm>
            <a:off x="326486" y="2185957"/>
            <a:ext cx="5481886" cy="3416320"/>
          </a:xfrm>
          <a:prstGeom prst="rect">
            <a:avLst/>
          </a:prstGeom>
          <a:noFill/>
        </p:spPr>
        <p:txBody>
          <a:bodyPr wrap="square" rtlCol="0">
            <a:spAutoFit/>
          </a:bodyPr>
          <a:lstStyle/>
          <a:p>
            <a:r>
              <a:rPr lang="en-GB" sz="2400" b="1" dirty="0">
                <a:latin typeface="+mj-lt"/>
              </a:rPr>
              <a:t>Learning Objective: </a:t>
            </a:r>
            <a:r>
              <a:rPr lang="en-GB" sz="2400" b="1" i="1" dirty="0">
                <a:latin typeface="+mj-lt"/>
              </a:rPr>
              <a:t>To understand the that plastic stays in our environment for a very long time</a:t>
            </a:r>
          </a:p>
          <a:p>
            <a:endParaRPr lang="en-GB" sz="2400" b="1" i="1" dirty="0">
              <a:latin typeface="+mj-lt"/>
            </a:endParaRPr>
          </a:p>
          <a:p>
            <a:pPr marL="342900" indent="-342900">
              <a:buFont typeface="Arial" panose="020B0604020202020204" pitchFamily="34" charset="0"/>
              <a:buChar char="•"/>
            </a:pPr>
            <a:r>
              <a:rPr lang="en-GB" sz="2400" dirty="0">
                <a:latin typeface="+mj-lt"/>
              </a:rPr>
              <a:t>I am aware the effects plastic waste has on our environment</a:t>
            </a:r>
          </a:p>
          <a:p>
            <a:pPr marL="342900" lvl="0" indent="-342900">
              <a:buFont typeface="Arial" panose="020B0604020202020204" pitchFamily="34" charset="0"/>
              <a:buChar char="•"/>
            </a:pPr>
            <a:r>
              <a:rPr lang="en-GB" sz="2400" dirty="0">
                <a:latin typeface="+mj-lt"/>
              </a:rPr>
              <a:t>I am aware how long plastic takes to biodegrade </a:t>
            </a:r>
          </a:p>
          <a:p>
            <a:pPr marL="342900" lvl="0" indent="-342900">
              <a:buFont typeface="Arial" panose="020B0604020202020204" pitchFamily="34" charset="0"/>
              <a:buChar char="•"/>
            </a:pPr>
            <a:r>
              <a:rPr lang="en-GB" sz="2400" dirty="0">
                <a:latin typeface="+mj-lt"/>
              </a:rPr>
              <a:t>I am aware of where plastic comes from</a:t>
            </a:r>
          </a:p>
        </p:txBody>
      </p:sp>
      <p:pic>
        <p:nvPicPr>
          <p:cNvPr id="6" name="Picture 2" descr="C:\Users\Jess\Downloads\The Nurdle Invasion-02.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580053" y="192668"/>
            <a:ext cx="4533424" cy="602877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F162B53-FE11-714A-82AA-0EF3C5610AAF}"/>
              </a:ext>
            </a:extLst>
          </p:cNvPr>
          <p:cNvPicPr>
            <a:picLocks noChangeAspect="1"/>
          </p:cNvPicPr>
          <p:nvPr/>
        </p:nvPicPr>
        <p:blipFill>
          <a:blip r:embed="rId2"/>
          <a:stretch>
            <a:fillRect/>
          </a:stretch>
        </p:blipFill>
        <p:spPr>
          <a:xfrm>
            <a:off x="0" y="4898706"/>
            <a:ext cx="12192000" cy="246403"/>
          </a:xfrm>
          <a:prstGeom prst="rect">
            <a:avLst/>
          </a:prstGeom>
        </p:spPr>
      </p:pic>
      <p:sp>
        <p:nvSpPr>
          <p:cNvPr id="7" name="Rectangle 6"/>
          <p:cNvSpPr/>
          <p:nvPr/>
        </p:nvSpPr>
        <p:spPr>
          <a:xfrm>
            <a:off x="0" y="1218532"/>
            <a:ext cx="5212165" cy="4524315"/>
          </a:xfrm>
          <a:prstGeom prst="rect">
            <a:avLst/>
          </a:prstGeom>
          <a:solidFill>
            <a:schemeClr val="bg1"/>
          </a:solidFill>
          <a:ln>
            <a:noFill/>
          </a:ln>
        </p:spPr>
        <p:txBody>
          <a:bodyPr wrap="square">
            <a:spAutoFit/>
          </a:bodyPr>
          <a:lstStyle/>
          <a:p>
            <a:r>
              <a:rPr lang="en-GB" sz="2400" dirty="0">
                <a:latin typeface="+mj-lt"/>
              </a:rPr>
              <a:t>People make a lot of things out of plastic because it is cheap and versatile. One of the great things about plastic is that it can last a very long time. Plastic has a unique quality which allows it to live forever. </a:t>
            </a:r>
          </a:p>
          <a:p>
            <a:endParaRPr lang="en-GB" sz="2400" dirty="0">
              <a:latin typeface="+mj-lt"/>
            </a:endParaRPr>
          </a:p>
          <a:p>
            <a:r>
              <a:rPr lang="en-GB" sz="2400" dirty="0">
                <a:latin typeface="+mj-lt"/>
              </a:rPr>
              <a:t>Unfortunately this has now worked against us, as we throw away so much plastic waste it doesn’t disappear and stays around and is now causing us some serious problems. </a:t>
            </a:r>
          </a:p>
        </p:txBody>
      </p:sp>
      <p:sp>
        <p:nvSpPr>
          <p:cNvPr id="8" name="Rectangle 7"/>
          <p:cNvSpPr/>
          <p:nvPr/>
        </p:nvSpPr>
        <p:spPr>
          <a:xfrm>
            <a:off x="0" y="6340586"/>
            <a:ext cx="10890738" cy="523220"/>
          </a:xfrm>
          <a:prstGeom prst="rect">
            <a:avLst/>
          </a:prstGeom>
        </p:spPr>
        <p:txBody>
          <a:bodyPr wrap="square">
            <a:spAutoFit/>
          </a:bodyPr>
          <a:lstStyle/>
          <a:p>
            <a:r>
              <a:rPr lang="en-GB" sz="2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Prediction: How long do you think plastic stays around for?</a:t>
            </a:r>
          </a:p>
        </p:txBody>
      </p:sp>
      <p:sp>
        <p:nvSpPr>
          <p:cNvPr id="9" name="Rectangle 8"/>
          <p:cNvSpPr/>
          <p:nvPr/>
        </p:nvSpPr>
        <p:spPr>
          <a:xfrm>
            <a:off x="0" y="289003"/>
            <a:ext cx="6003310" cy="707886"/>
          </a:xfrm>
          <a:prstGeom prst="rect">
            <a:avLst/>
          </a:prstGeom>
        </p:spPr>
        <p:txBody>
          <a:bodyPr wrap="none">
            <a:spAutoFit/>
          </a:bodyPr>
          <a:lstStyle/>
          <a:p>
            <a:r>
              <a:rPr lang="en-GB" sz="4000" b="1" dirty="0">
                <a:latin typeface="+mj-lt"/>
              </a:rPr>
              <a:t>So why use so much plastic?</a:t>
            </a:r>
          </a:p>
        </p:txBody>
      </p:sp>
      <p:pic>
        <p:nvPicPr>
          <p:cNvPr id="4" name="Picture 3">
            <a:extLst>
              <a:ext uri="{FF2B5EF4-FFF2-40B4-BE49-F238E27FC236}">
                <a16:creationId xmlns:a16="http://schemas.microsoft.com/office/drawing/2014/main" id="{C384E8E2-15D3-764F-ACA6-C92B19EF5622}"/>
              </a:ext>
            </a:extLst>
          </p:cNvPr>
          <p:cNvPicPr>
            <a:picLocks noChangeAspect="1"/>
          </p:cNvPicPr>
          <p:nvPr/>
        </p:nvPicPr>
        <p:blipFill>
          <a:blip r:embed="rId3"/>
          <a:stretch>
            <a:fillRect/>
          </a:stretch>
        </p:blipFill>
        <p:spPr>
          <a:xfrm>
            <a:off x="8572980" y="0"/>
            <a:ext cx="908822" cy="2768252"/>
          </a:xfrm>
          <a:prstGeom prst="rect">
            <a:avLst/>
          </a:prstGeom>
        </p:spPr>
      </p:pic>
      <p:pic>
        <p:nvPicPr>
          <p:cNvPr id="2" name="Picture 1">
            <a:extLst>
              <a:ext uri="{FF2B5EF4-FFF2-40B4-BE49-F238E27FC236}">
                <a16:creationId xmlns:a16="http://schemas.microsoft.com/office/drawing/2014/main" id="{95EB7E34-4F1F-9A4F-9609-C3EF6189C817}"/>
              </a:ext>
            </a:extLst>
          </p:cNvPr>
          <p:cNvPicPr>
            <a:picLocks noChangeAspect="1"/>
          </p:cNvPicPr>
          <p:nvPr/>
        </p:nvPicPr>
        <p:blipFill rotWithShape="1">
          <a:blip r:embed="rId4"/>
          <a:srcRect r="16538" b="32694"/>
          <a:stretch/>
        </p:blipFill>
        <p:spPr>
          <a:xfrm>
            <a:off x="6678676" y="4473160"/>
            <a:ext cx="911572" cy="384652"/>
          </a:xfrm>
          <a:prstGeom prst="rect">
            <a:avLst/>
          </a:prstGeom>
        </p:spPr>
      </p:pic>
      <p:pic>
        <p:nvPicPr>
          <p:cNvPr id="3" name="Picture 2">
            <a:extLst>
              <a:ext uri="{FF2B5EF4-FFF2-40B4-BE49-F238E27FC236}">
                <a16:creationId xmlns:a16="http://schemas.microsoft.com/office/drawing/2014/main" id="{A19D93D2-8809-D14C-811B-DD4C62CF933B}"/>
              </a:ext>
            </a:extLst>
          </p:cNvPr>
          <p:cNvPicPr>
            <a:picLocks noChangeAspect="1"/>
          </p:cNvPicPr>
          <p:nvPr/>
        </p:nvPicPr>
        <p:blipFill>
          <a:blip r:embed="rId5"/>
          <a:stretch>
            <a:fillRect/>
          </a:stretch>
        </p:blipFill>
        <p:spPr>
          <a:xfrm>
            <a:off x="7972731" y="4510528"/>
            <a:ext cx="444500" cy="406400"/>
          </a:xfrm>
          <a:prstGeom prst="rect">
            <a:avLst/>
          </a:prstGeom>
        </p:spPr>
      </p:pic>
      <p:pic>
        <p:nvPicPr>
          <p:cNvPr id="10" name="Picture 9">
            <a:extLst>
              <a:ext uri="{FF2B5EF4-FFF2-40B4-BE49-F238E27FC236}">
                <a16:creationId xmlns:a16="http://schemas.microsoft.com/office/drawing/2014/main" id="{726E02E0-20F7-774F-BDBA-8C780C83D713}"/>
              </a:ext>
            </a:extLst>
          </p:cNvPr>
          <p:cNvPicPr>
            <a:picLocks noChangeAspect="1"/>
          </p:cNvPicPr>
          <p:nvPr/>
        </p:nvPicPr>
        <p:blipFill>
          <a:blip r:embed="rId6"/>
          <a:stretch>
            <a:fillRect/>
          </a:stretch>
        </p:blipFill>
        <p:spPr>
          <a:xfrm>
            <a:off x="8795402" y="3844192"/>
            <a:ext cx="533400" cy="1054100"/>
          </a:xfrm>
          <a:prstGeom prst="rect">
            <a:avLst/>
          </a:prstGeom>
        </p:spPr>
      </p:pic>
      <p:pic>
        <p:nvPicPr>
          <p:cNvPr id="11" name="Picture 10">
            <a:extLst>
              <a:ext uri="{FF2B5EF4-FFF2-40B4-BE49-F238E27FC236}">
                <a16:creationId xmlns:a16="http://schemas.microsoft.com/office/drawing/2014/main" id="{106EC636-B4E7-F94D-BCBA-9A5B9B866B13}"/>
              </a:ext>
            </a:extLst>
          </p:cNvPr>
          <p:cNvPicPr>
            <a:picLocks noChangeAspect="1"/>
          </p:cNvPicPr>
          <p:nvPr/>
        </p:nvPicPr>
        <p:blipFill>
          <a:blip r:embed="rId7"/>
          <a:stretch>
            <a:fillRect/>
          </a:stretch>
        </p:blipFill>
        <p:spPr>
          <a:xfrm>
            <a:off x="9706974" y="3805678"/>
            <a:ext cx="368300" cy="1092200"/>
          </a:xfrm>
          <a:prstGeom prst="rect">
            <a:avLst/>
          </a:prstGeom>
        </p:spPr>
      </p:pic>
      <p:pic>
        <p:nvPicPr>
          <p:cNvPr id="12" name="Picture 11">
            <a:extLst>
              <a:ext uri="{FF2B5EF4-FFF2-40B4-BE49-F238E27FC236}">
                <a16:creationId xmlns:a16="http://schemas.microsoft.com/office/drawing/2014/main" id="{38DAD046-D64B-4848-9CFE-C4AC21FC6364}"/>
              </a:ext>
            </a:extLst>
          </p:cNvPr>
          <p:cNvPicPr>
            <a:picLocks noChangeAspect="1"/>
          </p:cNvPicPr>
          <p:nvPr/>
        </p:nvPicPr>
        <p:blipFill>
          <a:blip r:embed="rId8"/>
          <a:stretch>
            <a:fillRect/>
          </a:stretch>
        </p:blipFill>
        <p:spPr>
          <a:xfrm>
            <a:off x="10403012" y="4273612"/>
            <a:ext cx="977900" cy="584200"/>
          </a:xfrm>
          <a:prstGeom prst="rect">
            <a:avLst/>
          </a:prstGeom>
        </p:spPr>
      </p:pic>
    </p:spTree>
    <p:extLst>
      <p:ext uri="{BB962C8B-B14F-4D97-AF65-F5344CB8AC3E}">
        <p14:creationId xmlns:p14="http://schemas.microsoft.com/office/powerpoint/2010/main" val="636619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813909B9-151C-DE4E-9C66-7BE639FED119}"/>
              </a:ext>
            </a:extLst>
          </p:cNvPr>
          <p:cNvGraphicFramePr>
            <a:graphicFrameLocks noGrp="1"/>
          </p:cNvGraphicFramePr>
          <p:nvPr>
            <p:extLst>
              <p:ext uri="{D42A27DB-BD31-4B8C-83A1-F6EECF244321}">
                <p14:modId xmlns:p14="http://schemas.microsoft.com/office/powerpoint/2010/main" val="2483381081"/>
              </p:ext>
            </p:extLst>
          </p:nvPr>
        </p:nvGraphicFramePr>
        <p:xfrm>
          <a:off x="0" y="68752"/>
          <a:ext cx="11898351" cy="1920240"/>
        </p:xfrm>
        <a:graphic>
          <a:graphicData uri="http://schemas.openxmlformats.org/drawingml/2006/table">
            <a:tbl>
              <a:tblPr/>
              <a:tblGrid>
                <a:gridCol w="11898351">
                  <a:extLst>
                    <a:ext uri="{9D8B030D-6E8A-4147-A177-3AD203B41FA5}">
                      <a16:colId xmlns:a16="http://schemas.microsoft.com/office/drawing/2014/main" val="20000"/>
                    </a:ext>
                  </a:extLst>
                </a:gridCol>
              </a:tblGrid>
              <a:tr h="0">
                <a:tc>
                  <a:txBody>
                    <a:bodyPr/>
                    <a:lstStyle/>
                    <a:p>
                      <a:r>
                        <a:rPr lang="en-GB" sz="4800" b="1" u="sng"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Activity</a:t>
                      </a:r>
                    </a:p>
                    <a:p>
                      <a:endParaRPr lang="en-GB" sz="1600" kern="1200" dirty="0">
                        <a:solidFill>
                          <a:schemeClr val="tx1"/>
                        </a:solidFill>
                        <a:latin typeface="+mj-lt"/>
                        <a:ea typeface="+mn-ea"/>
                        <a:cs typeface="+mn-cs"/>
                      </a:endParaRPr>
                    </a:p>
                    <a:p>
                      <a:r>
                        <a:rPr lang="en-GB" sz="2800" kern="1200" dirty="0">
                          <a:solidFill>
                            <a:schemeClr val="tx1"/>
                          </a:solidFill>
                          <a:latin typeface="+mj-lt"/>
                          <a:ea typeface="+mn-ea"/>
                          <a:cs typeface="+mn-cs"/>
                        </a:rPr>
                        <a:t>Check out the following plastic items and make a prediction about how long it will take each one to decompose.</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17" name="Picture 1">
            <a:extLst>
              <a:ext uri="{FF2B5EF4-FFF2-40B4-BE49-F238E27FC236}">
                <a16:creationId xmlns:a16="http://schemas.microsoft.com/office/drawing/2014/main" id="{4064F18B-1310-294A-8434-9EF19FF345D8}"/>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227372" y="3086626"/>
            <a:ext cx="2061922" cy="1400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id="{844FA57F-A12F-264B-8921-F470BE3114C5}"/>
              </a:ext>
            </a:extLst>
          </p:cNvPr>
          <p:cNvPicPr>
            <a:picLocks noChangeAspect="1"/>
          </p:cNvPicPr>
          <p:nvPr/>
        </p:nvPicPr>
        <p:blipFill>
          <a:blip r:embed="rId3"/>
          <a:stretch>
            <a:fillRect/>
          </a:stretch>
        </p:blipFill>
        <p:spPr>
          <a:xfrm>
            <a:off x="7180862" y="3661422"/>
            <a:ext cx="1416231" cy="2453791"/>
          </a:xfrm>
          <a:prstGeom prst="rect">
            <a:avLst/>
          </a:prstGeom>
        </p:spPr>
      </p:pic>
      <p:pic>
        <p:nvPicPr>
          <p:cNvPr id="9" name="Picture 8">
            <a:extLst>
              <a:ext uri="{FF2B5EF4-FFF2-40B4-BE49-F238E27FC236}">
                <a16:creationId xmlns:a16="http://schemas.microsoft.com/office/drawing/2014/main" id="{3FA8F31B-A4A4-6C46-921E-962E0584FD53}"/>
              </a:ext>
            </a:extLst>
          </p:cNvPr>
          <p:cNvPicPr>
            <a:picLocks noChangeAspect="1"/>
          </p:cNvPicPr>
          <p:nvPr/>
        </p:nvPicPr>
        <p:blipFill>
          <a:blip r:embed="rId4"/>
          <a:stretch>
            <a:fillRect/>
          </a:stretch>
        </p:blipFill>
        <p:spPr>
          <a:xfrm>
            <a:off x="9091042" y="2157874"/>
            <a:ext cx="1336296" cy="1940608"/>
          </a:xfrm>
          <a:prstGeom prst="rect">
            <a:avLst/>
          </a:prstGeom>
        </p:spPr>
      </p:pic>
      <p:pic>
        <p:nvPicPr>
          <p:cNvPr id="18" name="Picture 17">
            <a:extLst>
              <a:ext uri="{FF2B5EF4-FFF2-40B4-BE49-F238E27FC236}">
                <a16:creationId xmlns:a16="http://schemas.microsoft.com/office/drawing/2014/main" id="{00061A59-115E-864D-9DD3-392F2D257289}"/>
              </a:ext>
            </a:extLst>
          </p:cNvPr>
          <p:cNvPicPr>
            <a:picLocks noChangeAspect="1"/>
          </p:cNvPicPr>
          <p:nvPr/>
        </p:nvPicPr>
        <p:blipFill>
          <a:blip r:embed="rId5"/>
          <a:stretch>
            <a:fillRect/>
          </a:stretch>
        </p:blipFill>
        <p:spPr>
          <a:xfrm>
            <a:off x="2129115" y="3808818"/>
            <a:ext cx="1346200" cy="2159000"/>
          </a:xfrm>
          <a:prstGeom prst="rect">
            <a:avLst/>
          </a:prstGeom>
        </p:spPr>
      </p:pic>
      <p:pic>
        <p:nvPicPr>
          <p:cNvPr id="19" name="Picture 18">
            <a:extLst>
              <a:ext uri="{FF2B5EF4-FFF2-40B4-BE49-F238E27FC236}">
                <a16:creationId xmlns:a16="http://schemas.microsoft.com/office/drawing/2014/main" id="{26A136AE-6562-F44D-9005-26B6453A92D2}"/>
              </a:ext>
            </a:extLst>
          </p:cNvPr>
          <p:cNvPicPr>
            <a:picLocks noChangeAspect="1"/>
          </p:cNvPicPr>
          <p:nvPr/>
        </p:nvPicPr>
        <p:blipFill>
          <a:blip r:embed="rId6"/>
          <a:stretch>
            <a:fillRect/>
          </a:stretch>
        </p:blipFill>
        <p:spPr>
          <a:xfrm rot="20505560">
            <a:off x="171461" y="2920968"/>
            <a:ext cx="2562590" cy="933825"/>
          </a:xfrm>
          <a:prstGeom prst="rect">
            <a:avLst/>
          </a:prstGeom>
        </p:spPr>
      </p:pic>
      <p:pic>
        <p:nvPicPr>
          <p:cNvPr id="6" name="Picture 5">
            <a:extLst>
              <a:ext uri="{FF2B5EF4-FFF2-40B4-BE49-F238E27FC236}">
                <a16:creationId xmlns:a16="http://schemas.microsoft.com/office/drawing/2014/main" id="{789615D6-EF75-5941-B0B3-227B7B2CCB9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630940" y="3849458"/>
            <a:ext cx="1073178" cy="2118360"/>
          </a:xfrm>
          <a:prstGeom prst="rect">
            <a:avLst/>
          </a:prstGeom>
        </p:spPr>
      </p:pic>
    </p:spTree>
    <p:extLst>
      <p:ext uri="{BB962C8B-B14F-4D97-AF65-F5344CB8AC3E}">
        <p14:creationId xmlns:p14="http://schemas.microsoft.com/office/powerpoint/2010/main" val="1344748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989332562"/>
              </p:ext>
            </p:extLst>
          </p:nvPr>
        </p:nvGraphicFramePr>
        <p:xfrm>
          <a:off x="1610059" y="115824"/>
          <a:ext cx="8384867" cy="2804160"/>
        </p:xfrm>
        <a:graphic>
          <a:graphicData uri="http://schemas.openxmlformats.org/drawingml/2006/table">
            <a:tbl>
              <a:tblPr/>
              <a:tblGrid>
                <a:gridCol w="8384867">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Toothbrush:</a:t>
                      </a:r>
                    </a:p>
                    <a:p>
                      <a:pPr algn="ctr"/>
                      <a:endParaRPr lang="en-GB" dirty="0">
                        <a:effectLst/>
                      </a:endParaRPr>
                    </a:p>
                    <a:p>
                      <a:pPr algn="ctr"/>
                      <a:r>
                        <a:rPr lang="en-GB" sz="8000" b="1" dirty="0">
                          <a:solidFill>
                            <a:schemeClr val="accent5"/>
                          </a:solidFill>
                          <a:effectLst/>
                          <a:latin typeface="+mj-lt"/>
                        </a:rPr>
                        <a:t>500 years</a:t>
                      </a:r>
                      <a:endParaRPr lang="en-GB" dirty="0">
                        <a:solidFill>
                          <a:schemeClr val="accent5"/>
                        </a:solidFill>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Rounded Rectangle 3"/>
          <p:cNvSpPr/>
          <p:nvPr/>
        </p:nvSpPr>
        <p:spPr>
          <a:xfrm>
            <a:off x="2763078" y="1696491"/>
            <a:ext cx="6078828"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1EBD8FA5-1E9F-FE44-9E3F-E61DDEA2BD76}"/>
              </a:ext>
            </a:extLst>
          </p:cNvPr>
          <p:cNvSpPr/>
          <p:nvPr/>
        </p:nvSpPr>
        <p:spPr>
          <a:xfrm>
            <a:off x="932981" y="3631203"/>
            <a:ext cx="6346277" cy="2308324"/>
          </a:xfrm>
          <a:prstGeom prst="rect">
            <a:avLst/>
          </a:prstGeom>
        </p:spPr>
        <p:txBody>
          <a:bodyPr wrap="square">
            <a:spAutoFit/>
          </a:bodyPr>
          <a:lstStyle/>
          <a:p>
            <a:r>
              <a:rPr lang="en-AU" sz="2400" dirty="0">
                <a:latin typeface="+mj-lt"/>
              </a:rPr>
              <a:t>3.5 billion toothbrushes are sold worldwide each year. Most get lost in the recycling process and end up in landfill or make their way into rivers and oceans. These toothbrushes are made from polypropylene plastic and nylon and can take up to 500 years or more to decompose.</a:t>
            </a:r>
            <a:endParaRPr lang="en-US" sz="2400" dirty="0">
              <a:latin typeface="+mj-lt"/>
            </a:endParaRPr>
          </a:p>
        </p:txBody>
      </p:sp>
      <p:pic>
        <p:nvPicPr>
          <p:cNvPr id="8" name="Picture 7">
            <a:extLst>
              <a:ext uri="{FF2B5EF4-FFF2-40B4-BE49-F238E27FC236}">
                <a16:creationId xmlns:a16="http://schemas.microsoft.com/office/drawing/2014/main" id="{C8DAC38F-FD7D-CB4C-8F71-B98BB774B9F4}"/>
              </a:ext>
            </a:extLst>
          </p:cNvPr>
          <p:cNvPicPr>
            <a:picLocks noChangeAspect="1"/>
          </p:cNvPicPr>
          <p:nvPr/>
        </p:nvPicPr>
        <p:blipFill>
          <a:blip r:embed="rId3"/>
          <a:stretch>
            <a:fillRect/>
          </a:stretch>
        </p:blipFill>
        <p:spPr>
          <a:xfrm rot="20505560">
            <a:off x="8375303" y="4318453"/>
            <a:ext cx="2562590" cy="933825"/>
          </a:xfrm>
          <a:prstGeom prst="rect">
            <a:avLst/>
          </a:prstGeom>
        </p:spPr>
      </p:pic>
    </p:spTree>
    <p:extLst>
      <p:ext uri="{BB962C8B-B14F-4D97-AF65-F5344CB8AC3E}">
        <p14:creationId xmlns:p14="http://schemas.microsoft.com/office/powerpoint/2010/main" val="383812347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4"/>
                                        </p:tgtEl>
                                      </p:cBhvr>
                                    </p:animEffect>
                                    <p:anim calcmode="lin" valueType="num">
                                      <p:cBhvr>
                                        <p:cTn id="7" dur="1000"/>
                                        <p:tgtEl>
                                          <p:spTgt spid="4"/>
                                        </p:tgtEl>
                                        <p:attrNameLst>
                                          <p:attrName>ppt_x</p:attrName>
                                        </p:attrNameLst>
                                      </p:cBhvr>
                                      <p:tavLst>
                                        <p:tav tm="0">
                                          <p:val>
                                            <p:strVal val="ppt_x"/>
                                          </p:val>
                                        </p:tav>
                                        <p:tav tm="100000">
                                          <p:val>
                                            <p:strVal val="ppt_x"/>
                                          </p:val>
                                        </p:tav>
                                      </p:tavLst>
                                    </p:anim>
                                    <p:anim calcmode="lin" valueType="num">
                                      <p:cBhvr>
                                        <p:cTn id="8" dur="1000"/>
                                        <p:tgtEl>
                                          <p:spTgt spid="4"/>
                                        </p:tgtEl>
                                        <p:attrNameLst>
                                          <p:attrName>ppt_y</p:attrName>
                                        </p:attrNameLst>
                                      </p:cBhvr>
                                      <p:tavLst>
                                        <p:tav tm="0">
                                          <p:val>
                                            <p:strVal val="ppt_y"/>
                                          </p:val>
                                        </p:tav>
                                        <p:tav tm="100000">
                                          <p:val>
                                            <p:strVal val="ppt_y+.1"/>
                                          </p:val>
                                        </p:tav>
                                      </p:tavLst>
                                    </p:anim>
                                    <p:set>
                                      <p:cBhvr>
                                        <p:cTn id="9"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D41312EB-05AC-A54C-9E76-86C54AFD995F}"/>
              </a:ext>
            </a:extLst>
          </p:cNvPr>
          <p:cNvGraphicFramePr>
            <a:graphicFrameLocks noGrp="1"/>
          </p:cNvGraphicFramePr>
          <p:nvPr>
            <p:extLst>
              <p:ext uri="{D42A27DB-BD31-4B8C-83A1-F6EECF244321}">
                <p14:modId xmlns:p14="http://schemas.microsoft.com/office/powerpoint/2010/main" val="201582304"/>
              </p:ext>
            </p:extLst>
          </p:nvPr>
        </p:nvGraphicFramePr>
        <p:xfrm>
          <a:off x="2337414" y="1671353"/>
          <a:ext cx="7572778" cy="1310640"/>
        </p:xfrm>
        <a:graphic>
          <a:graphicData uri="http://schemas.openxmlformats.org/drawingml/2006/table">
            <a:tbl>
              <a:tblPr/>
              <a:tblGrid>
                <a:gridCol w="7572778">
                  <a:extLst>
                    <a:ext uri="{9D8B030D-6E8A-4147-A177-3AD203B41FA5}">
                      <a16:colId xmlns:a16="http://schemas.microsoft.com/office/drawing/2014/main" val="20000"/>
                    </a:ext>
                  </a:extLst>
                </a:gridCol>
              </a:tblGrid>
              <a:tr h="0">
                <a:tc>
                  <a:txBody>
                    <a:bodyPr/>
                    <a:lstStyle/>
                    <a:p>
                      <a:pPr algn="ctr"/>
                      <a:r>
                        <a:rPr lang="en-GB" sz="8000" b="1" kern="1200" dirty="0">
                          <a:solidFill>
                            <a:schemeClr val="accent5"/>
                          </a:solidFill>
                          <a:latin typeface="+mj-lt"/>
                          <a:ea typeface="+mn-ea"/>
                          <a:cs typeface="+mn-cs"/>
                        </a:rPr>
                        <a:t>30 years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7" name="Rounded Rectangle 6"/>
          <p:cNvSpPr/>
          <p:nvPr/>
        </p:nvSpPr>
        <p:spPr>
          <a:xfrm>
            <a:off x="3238936" y="1758500"/>
            <a:ext cx="6078828"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graphicFrame>
        <p:nvGraphicFramePr>
          <p:cNvPr id="2" name="Table 1"/>
          <p:cNvGraphicFramePr>
            <a:graphicFrameLocks noGrp="1"/>
          </p:cNvGraphicFramePr>
          <p:nvPr>
            <p:extLst>
              <p:ext uri="{D42A27DB-BD31-4B8C-83A1-F6EECF244321}">
                <p14:modId xmlns:p14="http://schemas.microsoft.com/office/powerpoint/2010/main" val="1857561911"/>
              </p:ext>
            </p:extLst>
          </p:nvPr>
        </p:nvGraphicFramePr>
        <p:xfrm>
          <a:off x="282698" y="109181"/>
          <a:ext cx="11682211" cy="1097280"/>
        </p:xfrm>
        <a:graphic>
          <a:graphicData uri="http://schemas.openxmlformats.org/drawingml/2006/table">
            <a:tbl>
              <a:tblPr/>
              <a:tblGrid>
                <a:gridCol w="11682211">
                  <a:extLst>
                    <a:ext uri="{9D8B030D-6E8A-4147-A177-3AD203B41FA5}">
                      <a16:colId xmlns:a16="http://schemas.microsoft.com/office/drawing/2014/main" val="20000"/>
                    </a:ext>
                  </a:extLst>
                </a:gridCol>
              </a:tblGrid>
              <a:tr h="0">
                <a:tc>
                  <a:txBody>
                    <a:bodyPr/>
                    <a:lstStyle/>
                    <a:p>
                      <a:pPr algn="ctr"/>
                      <a:r>
                        <a:rPr lang="en-GB" sz="6600" b="1" dirty="0">
                          <a:solidFill>
                            <a:srgbClr val="000000"/>
                          </a:solidFill>
                          <a:effectLst/>
                          <a:latin typeface="+mj-lt"/>
                        </a:rPr>
                        <a:t>Takeaway coffee cups</a:t>
                      </a:r>
                      <a:endParaRPr lang="en-GB" sz="1400"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3" name="Rectangle 2">
            <a:extLst>
              <a:ext uri="{FF2B5EF4-FFF2-40B4-BE49-F238E27FC236}">
                <a16:creationId xmlns:a16="http://schemas.microsoft.com/office/drawing/2014/main" id="{012F5161-A731-DF4F-9A64-274BBF23E2AD}"/>
              </a:ext>
            </a:extLst>
          </p:cNvPr>
          <p:cNvSpPr/>
          <p:nvPr/>
        </p:nvSpPr>
        <p:spPr>
          <a:xfrm>
            <a:off x="708338" y="3614530"/>
            <a:ext cx="7537674" cy="2308324"/>
          </a:xfrm>
          <a:prstGeom prst="rect">
            <a:avLst/>
          </a:prstGeom>
        </p:spPr>
        <p:txBody>
          <a:bodyPr wrap="square">
            <a:spAutoFit/>
          </a:bodyPr>
          <a:lstStyle/>
          <a:p>
            <a:r>
              <a:rPr lang="en-AU" sz="2400" dirty="0">
                <a:latin typeface="+mj-lt"/>
              </a:rPr>
              <a:t>Did you know that if we lined up all the takeaway coffee cups used each year in Australia ONLY they would stretch around the world… TWICE! That’s a lot of coffee cups. Unfortunately, many of these cups are not recyclable due to the plastic membrane that lines them, and can take up to 30 years to degrade. So always bring your own coffee cup! </a:t>
            </a:r>
            <a:endParaRPr lang="en-US" sz="2400" dirty="0">
              <a:latin typeface="+mj-lt"/>
            </a:endParaRPr>
          </a:p>
        </p:txBody>
      </p:sp>
      <p:pic>
        <p:nvPicPr>
          <p:cNvPr id="10" name="Picture 9">
            <a:extLst>
              <a:ext uri="{FF2B5EF4-FFF2-40B4-BE49-F238E27FC236}">
                <a16:creationId xmlns:a16="http://schemas.microsoft.com/office/drawing/2014/main" id="{D8DFC429-7163-0543-87EE-D2C8EA61ED78}"/>
              </a:ext>
            </a:extLst>
          </p:cNvPr>
          <p:cNvPicPr>
            <a:picLocks noChangeAspect="1"/>
          </p:cNvPicPr>
          <p:nvPr/>
        </p:nvPicPr>
        <p:blipFill>
          <a:blip r:embed="rId2"/>
          <a:stretch>
            <a:fillRect/>
          </a:stretch>
        </p:blipFill>
        <p:spPr>
          <a:xfrm>
            <a:off x="9644834" y="3798388"/>
            <a:ext cx="1336296" cy="1940608"/>
          </a:xfrm>
          <a:prstGeom prst="rect">
            <a:avLst/>
          </a:prstGeom>
        </p:spPr>
      </p:pic>
    </p:spTree>
    <p:extLst>
      <p:ext uri="{BB962C8B-B14F-4D97-AF65-F5344CB8AC3E}">
        <p14:creationId xmlns:p14="http://schemas.microsoft.com/office/powerpoint/2010/main" val="26759978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7"/>
                                        </p:tgtEl>
                                      </p:cBhvr>
                                    </p:animEffect>
                                    <p:anim calcmode="lin" valueType="num">
                                      <p:cBhvr>
                                        <p:cTn id="7" dur="1000"/>
                                        <p:tgtEl>
                                          <p:spTgt spid="7"/>
                                        </p:tgtEl>
                                        <p:attrNameLst>
                                          <p:attrName>ppt_x</p:attrName>
                                        </p:attrNameLst>
                                      </p:cBhvr>
                                      <p:tavLst>
                                        <p:tav tm="0">
                                          <p:val>
                                            <p:strVal val="ppt_x"/>
                                          </p:val>
                                        </p:tav>
                                        <p:tav tm="100000">
                                          <p:val>
                                            <p:strVal val="ppt_x"/>
                                          </p:val>
                                        </p:tav>
                                      </p:tavLst>
                                    </p:anim>
                                    <p:anim calcmode="lin" valueType="num">
                                      <p:cBhvr>
                                        <p:cTn id="8" dur="1000"/>
                                        <p:tgtEl>
                                          <p:spTgt spid="7"/>
                                        </p:tgtEl>
                                        <p:attrNameLst>
                                          <p:attrName>ppt_y</p:attrName>
                                        </p:attrNameLst>
                                      </p:cBhvr>
                                      <p:tavLst>
                                        <p:tav tm="0">
                                          <p:val>
                                            <p:strVal val="ppt_y"/>
                                          </p:val>
                                        </p:tav>
                                        <p:tav tm="100000">
                                          <p:val>
                                            <p:strVal val="ppt_y+.1"/>
                                          </p:val>
                                        </p:tav>
                                      </p:tavLst>
                                    </p:anim>
                                    <p:set>
                                      <p:cBhvr>
                                        <p:cTn id="9" dur="1" fill="hold">
                                          <p:stCondLst>
                                            <p:cond delay="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882375192"/>
              </p:ext>
            </p:extLst>
          </p:nvPr>
        </p:nvGraphicFramePr>
        <p:xfrm>
          <a:off x="2279559" y="248744"/>
          <a:ext cx="8160977" cy="2529840"/>
        </p:xfrm>
        <a:graphic>
          <a:graphicData uri="http://schemas.openxmlformats.org/drawingml/2006/table">
            <a:tbl>
              <a:tblPr/>
              <a:tblGrid>
                <a:gridCol w="8160977">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Plastic Straw: </a:t>
                      </a:r>
                    </a:p>
                    <a:p>
                      <a:pPr algn="ctr"/>
                      <a:r>
                        <a:rPr lang="en-GB" sz="8000" b="1" dirty="0">
                          <a:solidFill>
                            <a:schemeClr val="accent5"/>
                          </a:solidFill>
                          <a:effectLst/>
                          <a:latin typeface="+mj-lt"/>
                        </a:rPr>
                        <a:t>200 years</a:t>
                      </a:r>
                      <a:endParaRPr lang="en-GB" dirty="0">
                        <a:solidFill>
                          <a:schemeClr val="accent5"/>
                        </a:solidFill>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Rounded Rectangle 5"/>
          <p:cNvSpPr/>
          <p:nvPr/>
        </p:nvSpPr>
        <p:spPr>
          <a:xfrm>
            <a:off x="3320633" y="1654842"/>
            <a:ext cx="6078828"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363FAC0A-18F1-8149-8FC7-A22BB3C61B5E}"/>
              </a:ext>
            </a:extLst>
          </p:cNvPr>
          <p:cNvSpPr/>
          <p:nvPr/>
        </p:nvSpPr>
        <p:spPr>
          <a:xfrm>
            <a:off x="1358148" y="3821427"/>
            <a:ext cx="6096000" cy="1569660"/>
          </a:xfrm>
          <a:prstGeom prst="rect">
            <a:avLst/>
          </a:prstGeom>
        </p:spPr>
        <p:txBody>
          <a:bodyPr>
            <a:spAutoFit/>
          </a:bodyPr>
          <a:lstStyle/>
          <a:p>
            <a:r>
              <a:rPr lang="en-AU" sz="2400" dirty="0">
                <a:latin typeface="+mj-lt"/>
              </a:rPr>
              <a:t>Plastic straws can take up to 200 years to decompose. Choose a paper straw or ditch them altogether and try the age-old sipping technique.</a:t>
            </a:r>
            <a:endParaRPr lang="en-US" sz="2400" dirty="0">
              <a:latin typeface="+mj-lt"/>
            </a:endParaRPr>
          </a:p>
        </p:txBody>
      </p:sp>
      <p:pic>
        <p:nvPicPr>
          <p:cNvPr id="9" name="Picture 8">
            <a:extLst>
              <a:ext uri="{FF2B5EF4-FFF2-40B4-BE49-F238E27FC236}">
                <a16:creationId xmlns:a16="http://schemas.microsoft.com/office/drawing/2014/main" id="{B4F61B28-C518-8D4E-82A3-3A973B697FA0}"/>
              </a:ext>
            </a:extLst>
          </p:cNvPr>
          <p:cNvPicPr>
            <a:picLocks noChangeAspect="1"/>
          </p:cNvPicPr>
          <p:nvPr/>
        </p:nvPicPr>
        <p:blipFill>
          <a:blip r:embed="rId2"/>
          <a:stretch>
            <a:fillRect/>
          </a:stretch>
        </p:blipFill>
        <p:spPr>
          <a:xfrm>
            <a:off x="9399461" y="3369671"/>
            <a:ext cx="1542095" cy="2473171"/>
          </a:xfrm>
          <a:prstGeom prst="rect">
            <a:avLst/>
          </a:prstGeom>
        </p:spPr>
      </p:pic>
    </p:spTree>
    <p:extLst>
      <p:ext uri="{BB962C8B-B14F-4D97-AF65-F5344CB8AC3E}">
        <p14:creationId xmlns:p14="http://schemas.microsoft.com/office/powerpoint/2010/main" val="24758677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789344615"/>
              </p:ext>
            </p:extLst>
          </p:nvPr>
        </p:nvGraphicFramePr>
        <p:xfrm>
          <a:off x="2337415" y="194624"/>
          <a:ext cx="7572778" cy="2103120"/>
        </p:xfrm>
        <a:graphic>
          <a:graphicData uri="http://schemas.openxmlformats.org/drawingml/2006/table">
            <a:tbl>
              <a:tblPr/>
              <a:tblGrid>
                <a:gridCol w="7572778">
                  <a:extLst>
                    <a:ext uri="{9D8B030D-6E8A-4147-A177-3AD203B41FA5}">
                      <a16:colId xmlns:a16="http://schemas.microsoft.com/office/drawing/2014/main" val="20000"/>
                    </a:ext>
                  </a:extLst>
                </a:gridCol>
              </a:tblGrid>
              <a:tr h="0">
                <a:tc>
                  <a:txBody>
                    <a:bodyPr/>
                    <a:lstStyle/>
                    <a:p>
                      <a:pPr algn="ctr"/>
                      <a:r>
                        <a:rPr lang="en-GB" sz="6600" b="1" dirty="0">
                          <a:solidFill>
                            <a:srgbClr val="000000"/>
                          </a:solidFill>
                          <a:effectLst/>
                          <a:latin typeface="+mj-lt"/>
                        </a:rPr>
                        <a:t>Plastic bag: </a:t>
                      </a:r>
                    </a:p>
                    <a:p>
                      <a:pPr algn="ctr"/>
                      <a:r>
                        <a:rPr lang="en-GB" sz="6600" b="1" dirty="0">
                          <a:solidFill>
                            <a:schemeClr val="accent5"/>
                          </a:solidFill>
                          <a:effectLst/>
                          <a:latin typeface="+mj-lt"/>
                        </a:rPr>
                        <a:t>10-20 years </a:t>
                      </a:r>
                      <a:endParaRPr lang="en-GB" sz="1400" dirty="0">
                        <a:solidFill>
                          <a:schemeClr val="accent5"/>
                        </a:solidFill>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Rounded Rectangle 5"/>
          <p:cNvSpPr/>
          <p:nvPr/>
        </p:nvSpPr>
        <p:spPr>
          <a:xfrm>
            <a:off x="3084390" y="1397484"/>
            <a:ext cx="6078828" cy="110094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3C89242D-A3DB-794C-B969-CCA318F6CEFC}"/>
              </a:ext>
            </a:extLst>
          </p:cNvPr>
          <p:cNvSpPr/>
          <p:nvPr/>
        </p:nvSpPr>
        <p:spPr>
          <a:xfrm>
            <a:off x="1117164" y="3800053"/>
            <a:ext cx="6096000" cy="1938992"/>
          </a:xfrm>
          <a:prstGeom prst="rect">
            <a:avLst/>
          </a:prstGeom>
        </p:spPr>
        <p:txBody>
          <a:bodyPr>
            <a:spAutoFit/>
          </a:bodyPr>
          <a:lstStyle/>
          <a:p>
            <a:r>
              <a:rPr lang="en-AU" sz="2400" dirty="0">
                <a:latin typeface="+mj-lt"/>
              </a:rPr>
              <a:t>Plastic bags pose one of the greatest impacts to ocean wildlife. Even though they only make up a small percentage of our litter, they can break up into smaller and smaller pieces - having devastating impacts on our wildlife. </a:t>
            </a:r>
            <a:endParaRPr lang="en-US" sz="2400" dirty="0">
              <a:latin typeface="+mj-lt"/>
            </a:endParaRPr>
          </a:p>
        </p:txBody>
      </p:sp>
      <p:pic>
        <p:nvPicPr>
          <p:cNvPr id="8" name="Picture 7">
            <a:extLst>
              <a:ext uri="{FF2B5EF4-FFF2-40B4-BE49-F238E27FC236}">
                <a16:creationId xmlns:a16="http://schemas.microsoft.com/office/drawing/2014/main" id="{F431980E-FB02-4443-80F1-C7586CC4C1E2}"/>
              </a:ext>
            </a:extLst>
          </p:cNvPr>
          <p:cNvPicPr>
            <a:picLocks noChangeAspect="1"/>
          </p:cNvPicPr>
          <p:nvPr/>
        </p:nvPicPr>
        <p:blipFill>
          <a:blip r:embed="rId2"/>
          <a:stretch>
            <a:fillRect/>
          </a:stretch>
        </p:blipFill>
        <p:spPr>
          <a:xfrm rot="21173694">
            <a:off x="9309535" y="3461446"/>
            <a:ext cx="1416231" cy="2453791"/>
          </a:xfrm>
          <a:prstGeom prst="rect">
            <a:avLst/>
          </a:prstGeom>
        </p:spPr>
      </p:pic>
    </p:spTree>
    <p:extLst>
      <p:ext uri="{BB962C8B-B14F-4D97-AF65-F5344CB8AC3E}">
        <p14:creationId xmlns:p14="http://schemas.microsoft.com/office/powerpoint/2010/main" val="25772931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654615079"/>
              </p:ext>
            </p:extLst>
          </p:nvPr>
        </p:nvGraphicFramePr>
        <p:xfrm>
          <a:off x="1146119" y="257204"/>
          <a:ext cx="10058400" cy="1310640"/>
        </p:xfrm>
        <a:graphic>
          <a:graphicData uri="http://schemas.openxmlformats.org/drawingml/2006/table">
            <a:tbl>
              <a:tblPr/>
              <a:tblGrid>
                <a:gridCol w="10058400">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6 Pack Plastic Rings</a:t>
                      </a:r>
                      <a:endParaRPr lang="en-GB"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7" name="Rectangle 6">
            <a:extLst>
              <a:ext uri="{FF2B5EF4-FFF2-40B4-BE49-F238E27FC236}">
                <a16:creationId xmlns:a16="http://schemas.microsoft.com/office/drawing/2014/main" id="{22F7AF24-75B7-6E40-A4CE-32BBCF0C0948}"/>
              </a:ext>
            </a:extLst>
          </p:cNvPr>
          <p:cNvSpPr/>
          <p:nvPr/>
        </p:nvSpPr>
        <p:spPr>
          <a:xfrm>
            <a:off x="1146119" y="3779540"/>
            <a:ext cx="5319721" cy="1938992"/>
          </a:xfrm>
          <a:prstGeom prst="rect">
            <a:avLst/>
          </a:prstGeom>
        </p:spPr>
        <p:txBody>
          <a:bodyPr wrap="square">
            <a:spAutoFit/>
          </a:bodyPr>
          <a:lstStyle/>
          <a:p>
            <a:r>
              <a:rPr lang="en-AU" sz="2400" dirty="0">
                <a:latin typeface="+mj-lt"/>
              </a:rPr>
              <a:t>When these plastic rings end up in the ocean, they can be devastating to our marine wildlife who get entangled. These can be recycled but you may have to check with your recycler first. </a:t>
            </a:r>
            <a:endParaRPr lang="en-US" sz="2400" dirty="0">
              <a:latin typeface="+mj-lt"/>
            </a:endParaRPr>
          </a:p>
        </p:txBody>
      </p:sp>
      <p:grpSp>
        <p:nvGrpSpPr>
          <p:cNvPr id="9" name="Group 8">
            <a:extLst>
              <a:ext uri="{FF2B5EF4-FFF2-40B4-BE49-F238E27FC236}">
                <a16:creationId xmlns:a16="http://schemas.microsoft.com/office/drawing/2014/main" id="{A1AC252A-D69B-E440-9A77-6CD01A67FCE5}"/>
              </a:ext>
            </a:extLst>
          </p:cNvPr>
          <p:cNvGrpSpPr/>
          <p:nvPr/>
        </p:nvGrpSpPr>
        <p:grpSpPr>
          <a:xfrm>
            <a:off x="7618189" y="3779540"/>
            <a:ext cx="3586330" cy="2079664"/>
            <a:chOff x="7318775" y="3563828"/>
            <a:chExt cx="4074649" cy="2350770"/>
          </a:xfrm>
        </p:grpSpPr>
        <p:pic>
          <p:nvPicPr>
            <p:cNvPr id="5" name="Picture 4">
              <a:extLst>
                <a:ext uri="{FF2B5EF4-FFF2-40B4-BE49-F238E27FC236}">
                  <a16:creationId xmlns:a16="http://schemas.microsoft.com/office/drawing/2014/main" id="{3A8A6E70-171C-D943-8B65-C0A3A08DA234}"/>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318775" y="3563828"/>
              <a:ext cx="4074649" cy="2350770"/>
            </a:xfrm>
            <a:prstGeom prst="rect">
              <a:avLst/>
            </a:prstGeom>
          </p:spPr>
        </p:pic>
        <p:sp>
          <p:nvSpPr>
            <p:cNvPr id="8" name="Rectangle 7">
              <a:extLst>
                <a:ext uri="{FF2B5EF4-FFF2-40B4-BE49-F238E27FC236}">
                  <a16:creationId xmlns:a16="http://schemas.microsoft.com/office/drawing/2014/main" id="{A50FB8BA-E9ED-4F4E-9E6E-E69654B8E851}"/>
                </a:ext>
              </a:extLst>
            </p:cNvPr>
            <p:cNvSpPr/>
            <p:nvPr/>
          </p:nvSpPr>
          <p:spPr>
            <a:xfrm>
              <a:off x="10826496" y="5339378"/>
              <a:ext cx="566928" cy="4396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aphicFrame>
        <p:nvGraphicFramePr>
          <p:cNvPr id="10" name="Table 9">
            <a:extLst>
              <a:ext uri="{FF2B5EF4-FFF2-40B4-BE49-F238E27FC236}">
                <a16:creationId xmlns:a16="http://schemas.microsoft.com/office/drawing/2014/main" id="{015708A5-2561-AA4A-88ED-E7C87F1C573F}"/>
              </a:ext>
            </a:extLst>
          </p:cNvPr>
          <p:cNvGraphicFramePr>
            <a:graphicFrameLocks noGrp="1"/>
          </p:cNvGraphicFramePr>
          <p:nvPr>
            <p:extLst>
              <p:ext uri="{D42A27DB-BD31-4B8C-83A1-F6EECF244321}">
                <p14:modId xmlns:p14="http://schemas.microsoft.com/office/powerpoint/2010/main" val="513144598"/>
              </p:ext>
            </p:extLst>
          </p:nvPr>
        </p:nvGraphicFramePr>
        <p:xfrm>
          <a:off x="3473755" y="1567844"/>
          <a:ext cx="5206606" cy="1310640"/>
        </p:xfrm>
        <a:graphic>
          <a:graphicData uri="http://schemas.openxmlformats.org/drawingml/2006/table">
            <a:tbl>
              <a:tblPr/>
              <a:tblGrid>
                <a:gridCol w="5206606">
                  <a:extLst>
                    <a:ext uri="{9D8B030D-6E8A-4147-A177-3AD203B41FA5}">
                      <a16:colId xmlns:a16="http://schemas.microsoft.com/office/drawing/2014/main" val="20000"/>
                    </a:ext>
                  </a:extLst>
                </a:gridCol>
              </a:tblGrid>
              <a:tr h="0">
                <a:tc>
                  <a:txBody>
                    <a:bodyPr/>
                    <a:lstStyle/>
                    <a:p>
                      <a:pPr algn="ctr"/>
                      <a:r>
                        <a:rPr lang="en-GB" sz="8000" b="1" kern="1200" dirty="0">
                          <a:solidFill>
                            <a:schemeClr val="accent5"/>
                          </a:solidFill>
                          <a:latin typeface="+mj-lt"/>
                          <a:ea typeface="+mn-ea"/>
                          <a:cs typeface="+mn-cs"/>
                        </a:rPr>
                        <a:t>400 years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Rounded Rectangle 5"/>
          <p:cNvSpPr/>
          <p:nvPr/>
        </p:nvSpPr>
        <p:spPr>
          <a:xfrm>
            <a:off x="3135905" y="1857153"/>
            <a:ext cx="6078828"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555042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30003</TotalTime>
  <Words>1236</Words>
  <Application>Microsoft Macintosh PowerPoint</Application>
  <PresentationFormat>Widescreen</PresentationFormat>
  <Paragraphs>87</Paragraphs>
  <Slides>19</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Calibri Light</vt:lpstr>
      <vt:lpstr>proxima_nova_bold</vt:lpstr>
      <vt:lpstr>Retrospect</vt:lpstr>
      <vt:lpstr>PowerPoint Presentation</vt:lpstr>
      <vt:lpstr>Lesson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134</cp:revision>
  <dcterms:created xsi:type="dcterms:W3CDTF">2015-12-16T03:40:36Z</dcterms:created>
  <dcterms:modified xsi:type="dcterms:W3CDTF">2025-10-16T10:23:05Z</dcterms:modified>
</cp:coreProperties>
</file>